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7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51" r:id="rId2"/>
    <p:sldMasterId id="2147483966" r:id="rId3"/>
    <p:sldMasterId id="2147484049" r:id="rId4"/>
    <p:sldMasterId id="2147484063" r:id="rId5"/>
    <p:sldMasterId id="2147484693" r:id="rId6"/>
    <p:sldMasterId id="2147485638" r:id="rId7"/>
    <p:sldMasterId id="2147485651" r:id="rId8"/>
  </p:sldMasterIdLst>
  <p:notesMasterIdLst>
    <p:notesMasterId r:id="rId61"/>
  </p:notesMasterIdLst>
  <p:handoutMasterIdLst>
    <p:handoutMasterId r:id="rId62"/>
  </p:handoutMasterIdLst>
  <p:sldIdLst>
    <p:sldId id="409" r:id="rId9"/>
    <p:sldId id="410" r:id="rId10"/>
    <p:sldId id="258" r:id="rId11"/>
    <p:sldId id="432" r:id="rId12"/>
    <p:sldId id="421" r:id="rId13"/>
    <p:sldId id="433" r:id="rId14"/>
    <p:sldId id="422" r:id="rId15"/>
    <p:sldId id="270" r:id="rId16"/>
    <p:sldId id="271" r:id="rId17"/>
    <p:sldId id="272" r:id="rId18"/>
    <p:sldId id="274" r:id="rId19"/>
    <p:sldId id="425" r:id="rId20"/>
    <p:sldId id="419" r:id="rId21"/>
    <p:sldId id="261" r:id="rId22"/>
    <p:sldId id="262" r:id="rId23"/>
    <p:sldId id="426" r:id="rId24"/>
    <p:sldId id="420" r:id="rId25"/>
    <p:sldId id="264" r:id="rId26"/>
    <p:sldId id="276" r:id="rId27"/>
    <p:sldId id="277" r:id="rId28"/>
    <p:sldId id="278" r:id="rId29"/>
    <p:sldId id="280" r:id="rId30"/>
    <p:sldId id="281" r:id="rId31"/>
    <p:sldId id="378" r:id="rId32"/>
    <p:sldId id="396" r:id="rId33"/>
    <p:sldId id="387" r:id="rId34"/>
    <p:sldId id="388" r:id="rId35"/>
    <p:sldId id="390" r:id="rId36"/>
    <p:sldId id="398" r:id="rId37"/>
    <p:sldId id="399" r:id="rId38"/>
    <p:sldId id="402" r:id="rId39"/>
    <p:sldId id="406" r:id="rId40"/>
    <p:sldId id="389" r:id="rId41"/>
    <p:sldId id="391" r:id="rId42"/>
    <p:sldId id="434" r:id="rId43"/>
    <p:sldId id="435" r:id="rId44"/>
    <p:sldId id="407" r:id="rId45"/>
    <p:sldId id="379" r:id="rId46"/>
    <p:sldId id="380" r:id="rId47"/>
    <p:sldId id="381" r:id="rId48"/>
    <p:sldId id="283" r:id="rId49"/>
    <p:sldId id="372" r:id="rId50"/>
    <p:sldId id="373" r:id="rId51"/>
    <p:sldId id="376" r:id="rId52"/>
    <p:sldId id="377" r:id="rId53"/>
    <p:sldId id="382" r:id="rId54"/>
    <p:sldId id="383" r:id="rId55"/>
    <p:sldId id="384" r:id="rId56"/>
    <p:sldId id="385" r:id="rId57"/>
    <p:sldId id="386" r:id="rId58"/>
    <p:sldId id="282" r:id="rId59"/>
    <p:sldId id="411" r:id="rId6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/>
        <a:cs typeface="Geneva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/>
        <a:cs typeface="Geneva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/>
        <a:cs typeface="Geneva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/>
        <a:cs typeface="Geneva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Geneva"/>
        <a:cs typeface="Geneva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/>
        <a:cs typeface="Geneva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/>
        <a:cs typeface="Geneva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/>
        <a:cs typeface="Geneva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Geneva"/>
        <a:cs typeface="Genev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201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EF994-7801-4EC9-9338-B7294D34A3F2}" type="doc">
      <dgm:prSet loTypeId="urn:microsoft.com/office/officeart/2011/layout/InterconnectedBlockProcess#1" loCatId="process" qsTypeId="urn:microsoft.com/office/officeart/2005/8/quickstyle/simple1#2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ADD90B1E-428F-4602-9F8A-D41EC57E4260}">
      <dgm:prSet phldrT="[Text]"/>
      <dgm:spPr/>
      <dgm:t>
        <a:bodyPr/>
        <a:lstStyle/>
        <a:p>
          <a:r>
            <a:rPr lang="en-CA" b="1" dirty="0" smtClean="0"/>
            <a:t>DÉFINIR</a:t>
          </a:r>
        </a:p>
      </dgm:t>
    </dgm:pt>
    <dgm:pt modelId="{AD01A769-93FD-491B-A2AA-4FE3CC73ECAA}" type="parTrans" cxnId="{86C085BC-5A74-49E7-A6B3-E41C68664DB5}">
      <dgm:prSet/>
      <dgm:spPr/>
      <dgm:t>
        <a:bodyPr/>
        <a:lstStyle/>
        <a:p>
          <a:endParaRPr lang="en-CA"/>
        </a:p>
      </dgm:t>
    </dgm:pt>
    <dgm:pt modelId="{2B74E953-BFC2-43E3-B900-8C5E581A8D1A}" type="sibTrans" cxnId="{86C085BC-5A74-49E7-A6B3-E41C68664DB5}">
      <dgm:prSet/>
      <dgm:spPr/>
      <dgm:t>
        <a:bodyPr/>
        <a:lstStyle/>
        <a:p>
          <a:endParaRPr lang="en-CA"/>
        </a:p>
      </dgm:t>
    </dgm:pt>
    <dgm:pt modelId="{1AD0D7BD-3035-4035-A958-E55E0FFB6683}">
      <dgm:prSet phldrT="[Text]"/>
      <dgm:spPr/>
      <dgm:t>
        <a:bodyPr/>
        <a:lstStyle/>
        <a:p>
          <a:r>
            <a:rPr lang="en-CA" b="1" smtClean="0"/>
            <a:t>Situation actuelle</a:t>
          </a:r>
          <a:endParaRPr lang="en-CA" b="1" dirty="0"/>
        </a:p>
      </dgm:t>
    </dgm:pt>
    <dgm:pt modelId="{3169DD93-28EA-4977-B21A-344099E93828}" type="parTrans" cxnId="{A4619EAB-4DAC-4980-B6BA-296644B340FA}">
      <dgm:prSet/>
      <dgm:spPr/>
      <dgm:t>
        <a:bodyPr/>
        <a:lstStyle/>
        <a:p>
          <a:endParaRPr lang="en-CA"/>
        </a:p>
      </dgm:t>
    </dgm:pt>
    <dgm:pt modelId="{E24D943E-5286-4E6B-925C-B7DF70FDBD16}" type="sibTrans" cxnId="{A4619EAB-4DAC-4980-B6BA-296644B340FA}">
      <dgm:prSet/>
      <dgm:spPr/>
      <dgm:t>
        <a:bodyPr/>
        <a:lstStyle/>
        <a:p>
          <a:endParaRPr lang="en-CA"/>
        </a:p>
      </dgm:t>
    </dgm:pt>
    <dgm:pt modelId="{CC15E35B-DAD8-440D-81C0-5FC575E98760}">
      <dgm:prSet phldrT="[Text]"/>
      <dgm:spPr/>
      <dgm:t>
        <a:bodyPr/>
        <a:lstStyle/>
        <a:p>
          <a:r>
            <a:rPr lang="en-CA" b="1" dirty="0" smtClean="0"/>
            <a:t>MESURER</a:t>
          </a:r>
        </a:p>
      </dgm:t>
    </dgm:pt>
    <dgm:pt modelId="{B3683098-0AC9-4C71-A13D-73F3B0C3E69F}" type="parTrans" cxnId="{791E2D4B-DC9D-4A99-9A4E-60ED38EAF39C}">
      <dgm:prSet/>
      <dgm:spPr/>
      <dgm:t>
        <a:bodyPr/>
        <a:lstStyle/>
        <a:p>
          <a:endParaRPr lang="en-CA"/>
        </a:p>
      </dgm:t>
    </dgm:pt>
    <dgm:pt modelId="{E2363801-B1B2-4FBF-93B2-36CE8FDEDCF7}" type="sibTrans" cxnId="{791E2D4B-DC9D-4A99-9A4E-60ED38EAF39C}">
      <dgm:prSet/>
      <dgm:spPr/>
      <dgm:t>
        <a:bodyPr/>
        <a:lstStyle/>
        <a:p>
          <a:endParaRPr lang="en-CA"/>
        </a:p>
      </dgm:t>
    </dgm:pt>
    <dgm:pt modelId="{AE78751A-2EDD-4B70-B3A2-954F6706207F}">
      <dgm:prSet phldrT="[Text]"/>
      <dgm:spPr/>
      <dgm:t>
        <a:bodyPr/>
        <a:lstStyle/>
        <a:p>
          <a:r>
            <a:rPr lang="en-CA" b="1" dirty="0" err="1" smtClean="0"/>
            <a:t>Recueillir</a:t>
          </a:r>
          <a:r>
            <a:rPr lang="en-CA" b="1" dirty="0" smtClean="0"/>
            <a:t> des  </a:t>
          </a:r>
          <a:r>
            <a:rPr lang="en-CA" b="1" dirty="0" err="1" smtClean="0"/>
            <a:t>données</a:t>
          </a:r>
          <a:endParaRPr lang="en-CA" b="1" dirty="0"/>
        </a:p>
      </dgm:t>
    </dgm:pt>
    <dgm:pt modelId="{5263953B-39DB-45D0-9163-7CC3F416FAAE}" type="parTrans" cxnId="{CDA3D1FD-267E-41DE-9DFE-CAC37E7305AA}">
      <dgm:prSet/>
      <dgm:spPr/>
      <dgm:t>
        <a:bodyPr/>
        <a:lstStyle/>
        <a:p>
          <a:endParaRPr lang="en-CA"/>
        </a:p>
      </dgm:t>
    </dgm:pt>
    <dgm:pt modelId="{33B92B21-8CBB-450A-A0FB-9AE6195EE7D7}" type="sibTrans" cxnId="{CDA3D1FD-267E-41DE-9DFE-CAC37E7305AA}">
      <dgm:prSet/>
      <dgm:spPr/>
      <dgm:t>
        <a:bodyPr/>
        <a:lstStyle/>
        <a:p>
          <a:endParaRPr lang="en-CA"/>
        </a:p>
      </dgm:t>
    </dgm:pt>
    <dgm:pt modelId="{BFADC3DF-4888-4104-81FA-116985CD3A37}">
      <dgm:prSet phldrT="[Text]"/>
      <dgm:spPr>
        <a:solidFill>
          <a:srgbClr val="00B0F0"/>
        </a:solidFill>
      </dgm:spPr>
      <dgm:t>
        <a:bodyPr/>
        <a:lstStyle/>
        <a:p>
          <a:r>
            <a:rPr lang="en-CA" b="1" dirty="0" smtClean="0"/>
            <a:t>ANALYSER</a:t>
          </a:r>
        </a:p>
      </dgm:t>
    </dgm:pt>
    <dgm:pt modelId="{8C27D70A-C7E5-4995-9686-417204F6B570}" type="parTrans" cxnId="{85944AFE-FD27-4E99-80DD-56C1EECB8F65}">
      <dgm:prSet/>
      <dgm:spPr/>
      <dgm:t>
        <a:bodyPr/>
        <a:lstStyle/>
        <a:p>
          <a:endParaRPr lang="en-CA"/>
        </a:p>
      </dgm:t>
    </dgm:pt>
    <dgm:pt modelId="{15D979DD-4E0E-495B-B3BD-153E37D19507}" type="sibTrans" cxnId="{85944AFE-FD27-4E99-80DD-56C1EECB8F65}">
      <dgm:prSet/>
      <dgm:spPr/>
      <dgm:t>
        <a:bodyPr/>
        <a:lstStyle/>
        <a:p>
          <a:endParaRPr lang="en-CA"/>
        </a:p>
      </dgm:t>
    </dgm:pt>
    <dgm:pt modelId="{079B4C22-98FA-4C78-91D3-E05DC92DB4D9}">
      <dgm:prSet phldrT="[Text]"/>
      <dgm:spPr>
        <a:solidFill>
          <a:srgbClr val="00FF00"/>
        </a:solidFill>
      </dgm:spPr>
      <dgm:t>
        <a:bodyPr/>
        <a:lstStyle/>
        <a:p>
          <a:r>
            <a:rPr lang="en-CA" b="1" dirty="0" smtClean="0"/>
            <a:t>Analyser les causes </a:t>
          </a:r>
          <a:r>
            <a:rPr lang="en-CA" b="1" dirty="0" err="1" smtClean="0"/>
            <a:t>possibles</a:t>
          </a:r>
          <a:endParaRPr lang="en-CA" b="1" dirty="0"/>
        </a:p>
      </dgm:t>
    </dgm:pt>
    <dgm:pt modelId="{69451133-FCB1-4EFA-A6AF-D9BB9B1EE826}" type="parTrans" cxnId="{2CE2D90F-45A9-4218-A8D2-D73B22F10E33}">
      <dgm:prSet/>
      <dgm:spPr/>
      <dgm:t>
        <a:bodyPr/>
        <a:lstStyle/>
        <a:p>
          <a:endParaRPr lang="en-CA"/>
        </a:p>
      </dgm:t>
    </dgm:pt>
    <dgm:pt modelId="{68622052-9BDC-45F4-BC8E-402F4A2D308C}" type="sibTrans" cxnId="{2CE2D90F-45A9-4218-A8D2-D73B22F10E33}">
      <dgm:prSet/>
      <dgm:spPr/>
      <dgm:t>
        <a:bodyPr/>
        <a:lstStyle/>
        <a:p>
          <a:endParaRPr lang="en-CA"/>
        </a:p>
      </dgm:t>
    </dgm:pt>
    <dgm:pt modelId="{2004331C-E158-4127-AB4F-3C99ED7E2C7E}">
      <dgm:prSet/>
      <dgm:spPr/>
      <dgm:t>
        <a:bodyPr/>
        <a:lstStyle/>
        <a:p>
          <a:r>
            <a:rPr lang="en-CA" b="1" dirty="0" smtClean="0"/>
            <a:t>AMÉLIORER</a:t>
          </a:r>
        </a:p>
      </dgm:t>
    </dgm:pt>
    <dgm:pt modelId="{8047F0A4-B6B8-4B4A-8750-5CD509015330}" type="parTrans" cxnId="{F378BDE4-DC1C-4F83-96DA-15C309D21038}">
      <dgm:prSet/>
      <dgm:spPr/>
      <dgm:t>
        <a:bodyPr/>
        <a:lstStyle/>
        <a:p>
          <a:endParaRPr lang="en-CA"/>
        </a:p>
      </dgm:t>
    </dgm:pt>
    <dgm:pt modelId="{6F62544E-B4DB-40B2-AD82-EA0940105890}" type="sibTrans" cxnId="{F378BDE4-DC1C-4F83-96DA-15C309D21038}">
      <dgm:prSet/>
      <dgm:spPr/>
      <dgm:t>
        <a:bodyPr/>
        <a:lstStyle/>
        <a:p>
          <a:endParaRPr lang="en-CA"/>
        </a:p>
      </dgm:t>
    </dgm:pt>
    <dgm:pt modelId="{DB1984B8-DB7E-4CFA-8677-3039AE15F031}">
      <dgm:prSet/>
      <dgm:spPr/>
      <dgm:t>
        <a:bodyPr/>
        <a:lstStyle/>
        <a:p>
          <a:r>
            <a:rPr lang="en-CA" b="1" dirty="0" smtClean="0"/>
            <a:t>CONTRÔLER</a:t>
          </a:r>
        </a:p>
      </dgm:t>
    </dgm:pt>
    <dgm:pt modelId="{42C13D23-BACF-4792-924F-548BD0CB62F3}" type="parTrans" cxnId="{71B81689-1652-4A61-B846-BFF9723185BB}">
      <dgm:prSet/>
      <dgm:spPr/>
      <dgm:t>
        <a:bodyPr/>
        <a:lstStyle/>
        <a:p>
          <a:endParaRPr lang="en-CA"/>
        </a:p>
      </dgm:t>
    </dgm:pt>
    <dgm:pt modelId="{B7340A0F-9536-4286-9FD8-C27938F71BB6}" type="sibTrans" cxnId="{71B81689-1652-4A61-B846-BFF9723185BB}">
      <dgm:prSet/>
      <dgm:spPr/>
      <dgm:t>
        <a:bodyPr/>
        <a:lstStyle/>
        <a:p>
          <a:endParaRPr lang="en-CA"/>
        </a:p>
      </dgm:t>
    </dgm:pt>
    <dgm:pt modelId="{D061EBC8-5C42-4334-A38B-F253F511E1BB}">
      <dgm:prSet/>
      <dgm:spPr/>
      <dgm:t>
        <a:bodyPr/>
        <a:lstStyle/>
        <a:p>
          <a:r>
            <a:rPr lang="en-CA" b="1" dirty="0" smtClean="0"/>
            <a:t>Cerner les solutions </a:t>
          </a:r>
          <a:r>
            <a:rPr lang="en-CA" b="1" dirty="0" err="1" smtClean="0"/>
            <a:t>possibles</a:t>
          </a:r>
          <a:endParaRPr lang="en-CA" b="1" dirty="0"/>
        </a:p>
      </dgm:t>
    </dgm:pt>
    <dgm:pt modelId="{A6EEFE45-AED6-44F4-A5BB-41935CA0A6C8}" type="parTrans" cxnId="{C71EF7A1-9F65-40B8-97DE-DBB6B8C9E3E5}">
      <dgm:prSet/>
      <dgm:spPr/>
      <dgm:t>
        <a:bodyPr/>
        <a:lstStyle/>
        <a:p>
          <a:endParaRPr lang="en-CA"/>
        </a:p>
      </dgm:t>
    </dgm:pt>
    <dgm:pt modelId="{E9920A8C-0EE8-4775-BB87-A350FAE8BA50}" type="sibTrans" cxnId="{C71EF7A1-9F65-40B8-97DE-DBB6B8C9E3E5}">
      <dgm:prSet/>
      <dgm:spPr/>
      <dgm:t>
        <a:bodyPr/>
        <a:lstStyle/>
        <a:p>
          <a:endParaRPr lang="en-CA"/>
        </a:p>
      </dgm:t>
    </dgm:pt>
    <dgm:pt modelId="{64FB9824-1F5E-4E74-8E59-9DC5828EA3AE}">
      <dgm:prSet/>
      <dgm:spPr/>
      <dgm:t>
        <a:bodyPr/>
        <a:lstStyle/>
        <a:p>
          <a:r>
            <a:rPr lang="fr-FR" b="1" dirty="0" smtClean="0"/>
            <a:t>Instaurer des contrôles pour assurer la durabilité de la solution</a:t>
          </a:r>
          <a:endParaRPr lang="en-CA" b="1" dirty="0"/>
        </a:p>
      </dgm:t>
    </dgm:pt>
    <dgm:pt modelId="{34B5C809-0A8D-4F0C-84E0-B23C72F5FC67}" type="parTrans" cxnId="{781D3563-8CEC-42BE-87ED-8E6CB88A5414}">
      <dgm:prSet/>
      <dgm:spPr/>
      <dgm:t>
        <a:bodyPr/>
        <a:lstStyle/>
        <a:p>
          <a:endParaRPr lang="en-CA"/>
        </a:p>
      </dgm:t>
    </dgm:pt>
    <dgm:pt modelId="{B66797F3-6C79-4C3A-8707-A52A79CA9F95}" type="sibTrans" cxnId="{781D3563-8CEC-42BE-87ED-8E6CB88A5414}">
      <dgm:prSet/>
      <dgm:spPr/>
      <dgm:t>
        <a:bodyPr/>
        <a:lstStyle/>
        <a:p>
          <a:endParaRPr lang="en-CA"/>
        </a:p>
      </dgm:t>
    </dgm:pt>
    <dgm:pt modelId="{BFC0D949-85D9-4D61-896F-CAB47408573B}">
      <dgm:prSet/>
      <dgm:spPr/>
      <dgm:t>
        <a:bodyPr/>
        <a:lstStyle/>
        <a:p>
          <a:r>
            <a:rPr lang="en-CA" b="1" smtClean="0"/>
            <a:t>Situation cible</a:t>
          </a:r>
          <a:endParaRPr lang="en-CA" b="1" dirty="0" smtClean="0"/>
        </a:p>
      </dgm:t>
    </dgm:pt>
    <dgm:pt modelId="{5F6F09B4-306D-45FA-87B9-40537A80A7CE}" type="parTrans" cxnId="{D45C888E-A599-4AAC-AFAB-9E0D03A8E8FB}">
      <dgm:prSet/>
      <dgm:spPr/>
      <dgm:t>
        <a:bodyPr/>
        <a:lstStyle/>
        <a:p>
          <a:endParaRPr lang="en-CA"/>
        </a:p>
      </dgm:t>
    </dgm:pt>
    <dgm:pt modelId="{EEC85AB7-5B90-4790-97FE-B321D4013938}" type="sibTrans" cxnId="{D45C888E-A599-4AAC-AFAB-9E0D03A8E8FB}">
      <dgm:prSet/>
      <dgm:spPr/>
      <dgm:t>
        <a:bodyPr/>
        <a:lstStyle/>
        <a:p>
          <a:endParaRPr lang="en-CA"/>
        </a:p>
      </dgm:t>
    </dgm:pt>
    <dgm:pt modelId="{6FBF5CFA-C238-4AF2-B5E7-654D2545B39E}">
      <dgm:prSet/>
      <dgm:spPr/>
      <dgm:t>
        <a:bodyPr/>
        <a:lstStyle/>
        <a:p>
          <a:r>
            <a:rPr lang="en-CA" b="1" smtClean="0"/>
            <a:t>Problème</a:t>
          </a:r>
          <a:endParaRPr lang="en-CA" b="1" dirty="0" smtClean="0"/>
        </a:p>
      </dgm:t>
    </dgm:pt>
    <dgm:pt modelId="{F07D10E5-9E99-4144-8001-07B4B513CF9D}" type="parTrans" cxnId="{21B57BBE-843A-4154-9EAE-9D66663F98D7}">
      <dgm:prSet/>
      <dgm:spPr/>
      <dgm:t>
        <a:bodyPr/>
        <a:lstStyle/>
        <a:p>
          <a:endParaRPr lang="en-CA"/>
        </a:p>
      </dgm:t>
    </dgm:pt>
    <dgm:pt modelId="{69DA9F90-A4FB-428A-B2D3-3BE4EA9051DA}" type="sibTrans" cxnId="{21B57BBE-843A-4154-9EAE-9D66663F98D7}">
      <dgm:prSet/>
      <dgm:spPr/>
      <dgm:t>
        <a:bodyPr/>
        <a:lstStyle/>
        <a:p>
          <a:endParaRPr lang="en-CA"/>
        </a:p>
      </dgm:t>
    </dgm:pt>
    <dgm:pt modelId="{060D07CF-950E-4A16-B7DF-5DA27022941E}">
      <dgm:prSet/>
      <dgm:spPr/>
      <dgm:t>
        <a:bodyPr/>
        <a:lstStyle/>
        <a:p>
          <a:r>
            <a:rPr lang="en-CA" b="1" smtClean="0"/>
            <a:t>Objectifs</a:t>
          </a:r>
          <a:endParaRPr lang="en-CA" b="1" dirty="0" smtClean="0"/>
        </a:p>
      </dgm:t>
    </dgm:pt>
    <dgm:pt modelId="{595E922D-42F0-4326-8ED1-156D13DF591F}" type="parTrans" cxnId="{463A177F-2EDA-4347-93EB-CB9DE05472F5}">
      <dgm:prSet/>
      <dgm:spPr/>
      <dgm:t>
        <a:bodyPr/>
        <a:lstStyle/>
        <a:p>
          <a:endParaRPr lang="en-CA"/>
        </a:p>
      </dgm:t>
    </dgm:pt>
    <dgm:pt modelId="{DD9F6A9B-59DD-41FC-AA50-A4138C8FB7CE}" type="sibTrans" cxnId="{463A177F-2EDA-4347-93EB-CB9DE05472F5}">
      <dgm:prSet/>
      <dgm:spPr/>
      <dgm:t>
        <a:bodyPr/>
        <a:lstStyle/>
        <a:p>
          <a:endParaRPr lang="en-CA"/>
        </a:p>
      </dgm:t>
    </dgm:pt>
    <dgm:pt modelId="{B36E15E3-593B-4DFE-A7E1-7D72A7F9F8F5}">
      <dgm:prSet/>
      <dgm:spPr/>
      <dgm:t>
        <a:bodyPr/>
        <a:lstStyle/>
        <a:p>
          <a:endParaRPr lang="en-CA" b="1" dirty="0" smtClean="0">
            <a:solidFill>
              <a:srgbClr val="0B0201"/>
            </a:solidFill>
          </a:endParaRPr>
        </a:p>
      </dgm:t>
    </dgm:pt>
    <dgm:pt modelId="{B62C0500-499E-4B6C-9077-363CBB3F57A6}" type="parTrans" cxnId="{F3D58FCF-788C-4D1C-A776-9B3D20BECBDE}">
      <dgm:prSet/>
      <dgm:spPr/>
      <dgm:t>
        <a:bodyPr/>
        <a:lstStyle/>
        <a:p>
          <a:endParaRPr lang="en-CA"/>
        </a:p>
      </dgm:t>
    </dgm:pt>
    <dgm:pt modelId="{8B71E653-5871-4783-B574-2DDE6025A187}" type="sibTrans" cxnId="{F3D58FCF-788C-4D1C-A776-9B3D20BECBDE}">
      <dgm:prSet/>
      <dgm:spPr/>
      <dgm:t>
        <a:bodyPr/>
        <a:lstStyle/>
        <a:p>
          <a:endParaRPr lang="en-CA"/>
        </a:p>
      </dgm:t>
    </dgm:pt>
    <dgm:pt modelId="{9C32300F-58AA-44B3-9789-7F423921E25A}">
      <dgm:prSet/>
      <dgm:spPr/>
      <dgm:t>
        <a:bodyPr/>
        <a:lstStyle/>
        <a:p>
          <a:r>
            <a:rPr lang="en-CA" b="1" smtClean="0"/>
            <a:t>Schématiser le processus</a:t>
          </a:r>
          <a:endParaRPr lang="en-CA" b="1" dirty="0" smtClean="0"/>
        </a:p>
      </dgm:t>
    </dgm:pt>
    <dgm:pt modelId="{0F366C80-F7B7-49D3-8375-835A60EFAD50}" type="parTrans" cxnId="{B3D040C0-637B-45A2-B2F9-B87D1F7D37E2}">
      <dgm:prSet/>
      <dgm:spPr/>
      <dgm:t>
        <a:bodyPr/>
        <a:lstStyle/>
        <a:p>
          <a:endParaRPr lang="en-CA"/>
        </a:p>
      </dgm:t>
    </dgm:pt>
    <dgm:pt modelId="{1476D9B1-78A8-413D-A57F-8D0447922C59}" type="sibTrans" cxnId="{B3D040C0-637B-45A2-B2F9-B87D1F7D37E2}">
      <dgm:prSet/>
      <dgm:spPr/>
      <dgm:t>
        <a:bodyPr/>
        <a:lstStyle/>
        <a:p>
          <a:endParaRPr lang="en-CA"/>
        </a:p>
      </dgm:t>
    </dgm:pt>
    <dgm:pt modelId="{6DD1497A-84B1-4FA7-8B9E-1890076B0C18}">
      <dgm:prSet/>
      <dgm:spPr/>
      <dgm:t>
        <a:bodyPr/>
        <a:lstStyle/>
        <a:p>
          <a:r>
            <a:rPr lang="en-CA" b="1" dirty="0" smtClean="0"/>
            <a:t>Cerner les causes </a:t>
          </a:r>
          <a:r>
            <a:rPr lang="en-CA" b="1" dirty="0" err="1" smtClean="0"/>
            <a:t>possibles</a:t>
          </a:r>
          <a:endParaRPr lang="en-CA" b="1" dirty="0" smtClean="0"/>
        </a:p>
      </dgm:t>
    </dgm:pt>
    <dgm:pt modelId="{B9188C3E-868E-44AB-A913-82A54EE9BB26}" type="parTrans" cxnId="{63484338-2F5C-4FEC-806D-5C95BD5755EB}">
      <dgm:prSet/>
      <dgm:spPr/>
      <dgm:t>
        <a:bodyPr/>
        <a:lstStyle/>
        <a:p>
          <a:endParaRPr lang="en-CA"/>
        </a:p>
      </dgm:t>
    </dgm:pt>
    <dgm:pt modelId="{23E41436-4B71-4B2A-A5F3-0378D81D45EB}" type="sibTrans" cxnId="{63484338-2F5C-4FEC-806D-5C95BD5755EB}">
      <dgm:prSet/>
      <dgm:spPr/>
      <dgm:t>
        <a:bodyPr/>
        <a:lstStyle/>
        <a:p>
          <a:endParaRPr lang="en-CA"/>
        </a:p>
      </dgm:t>
    </dgm:pt>
    <dgm:pt modelId="{63637893-DB14-48FD-BB6E-F732D2E7B86F}">
      <dgm:prSet/>
      <dgm:spPr/>
      <dgm:t>
        <a:bodyPr/>
        <a:lstStyle/>
        <a:p>
          <a:endParaRPr lang="en-CA" b="1" dirty="0" smtClean="0">
            <a:solidFill>
              <a:srgbClr val="0B0201"/>
            </a:solidFill>
          </a:endParaRPr>
        </a:p>
      </dgm:t>
    </dgm:pt>
    <dgm:pt modelId="{B3AED788-B404-4387-980C-9A5700FA3376}" type="parTrans" cxnId="{CADD0571-11C5-4EE8-B48F-82E525BAE92D}">
      <dgm:prSet/>
      <dgm:spPr/>
      <dgm:t>
        <a:bodyPr/>
        <a:lstStyle/>
        <a:p>
          <a:endParaRPr lang="en-CA"/>
        </a:p>
      </dgm:t>
    </dgm:pt>
    <dgm:pt modelId="{CE95C435-107A-4F30-9B53-99E515AF7113}" type="sibTrans" cxnId="{CADD0571-11C5-4EE8-B48F-82E525BAE92D}">
      <dgm:prSet/>
      <dgm:spPr/>
      <dgm:t>
        <a:bodyPr/>
        <a:lstStyle/>
        <a:p>
          <a:endParaRPr lang="en-CA"/>
        </a:p>
      </dgm:t>
    </dgm:pt>
    <dgm:pt modelId="{65F53132-8679-433B-8ABD-FCB45ACF8C0D}">
      <dgm:prSet/>
      <dgm:spPr>
        <a:solidFill>
          <a:srgbClr val="00FF00"/>
        </a:solidFill>
      </dgm:spPr>
      <dgm:t>
        <a:bodyPr/>
        <a:lstStyle/>
        <a:p>
          <a:r>
            <a:rPr lang="en-CA" b="1" dirty="0" smtClean="0"/>
            <a:t>Cerner les causes </a:t>
          </a:r>
          <a:r>
            <a:rPr lang="en-CA" b="1" dirty="0" err="1" smtClean="0"/>
            <a:t>profondes</a:t>
          </a:r>
          <a:endParaRPr lang="en-CA" b="1" dirty="0" smtClean="0"/>
        </a:p>
      </dgm:t>
    </dgm:pt>
    <dgm:pt modelId="{095E3AA6-2038-48DA-99E5-CD6C25F66B72}" type="parTrans" cxnId="{BF375BB5-8C16-4E66-ADB4-86A7F5971024}">
      <dgm:prSet/>
      <dgm:spPr/>
      <dgm:t>
        <a:bodyPr/>
        <a:lstStyle/>
        <a:p>
          <a:endParaRPr lang="en-CA"/>
        </a:p>
      </dgm:t>
    </dgm:pt>
    <dgm:pt modelId="{3F75E3CA-45BE-46A6-9B82-9BA7097B5051}" type="sibTrans" cxnId="{BF375BB5-8C16-4E66-ADB4-86A7F5971024}">
      <dgm:prSet/>
      <dgm:spPr/>
      <dgm:t>
        <a:bodyPr/>
        <a:lstStyle/>
        <a:p>
          <a:endParaRPr lang="en-CA"/>
        </a:p>
      </dgm:t>
    </dgm:pt>
    <dgm:pt modelId="{C57345F5-6206-4999-8EEE-B49D0257CC86}">
      <dgm:prSet/>
      <dgm:spPr>
        <a:solidFill>
          <a:srgbClr val="00FF00"/>
        </a:solidFill>
      </dgm:spPr>
      <dgm:t>
        <a:bodyPr/>
        <a:lstStyle/>
        <a:p>
          <a:r>
            <a:rPr lang="en-CA" b="1" smtClean="0"/>
            <a:t>Déterminer les causes principales</a:t>
          </a:r>
          <a:endParaRPr lang="en-CA" b="1" dirty="0" smtClean="0"/>
        </a:p>
      </dgm:t>
    </dgm:pt>
    <dgm:pt modelId="{2C967451-6CD1-4A2D-A144-0E5DF753F8B6}" type="parTrans" cxnId="{C059C2D0-A221-4A76-8A92-BA7F2D7FBB33}">
      <dgm:prSet/>
      <dgm:spPr/>
      <dgm:t>
        <a:bodyPr/>
        <a:lstStyle/>
        <a:p>
          <a:endParaRPr lang="en-CA"/>
        </a:p>
      </dgm:t>
    </dgm:pt>
    <dgm:pt modelId="{AE9DBDFF-67EB-4FC4-8BB9-5CB228E406BA}" type="sibTrans" cxnId="{C059C2D0-A221-4A76-8A92-BA7F2D7FBB33}">
      <dgm:prSet/>
      <dgm:spPr/>
      <dgm:t>
        <a:bodyPr/>
        <a:lstStyle/>
        <a:p>
          <a:endParaRPr lang="en-CA"/>
        </a:p>
      </dgm:t>
    </dgm:pt>
    <dgm:pt modelId="{DB0CE76B-8656-496E-81B8-C268CF2EFDE3}">
      <dgm:prSet/>
      <dgm:spPr/>
      <dgm:t>
        <a:bodyPr/>
        <a:lstStyle/>
        <a:p>
          <a:r>
            <a:rPr lang="fr-FR" b="1" dirty="0" smtClean="0"/>
            <a:t>Établir des priorités et planifier des solutions</a:t>
          </a:r>
          <a:endParaRPr lang="en-CA" b="1" dirty="0" smtClean="0"/>
        </a:p>
      </dgm:t>
    </dgm:pt>
    <dgm:pt modelId="{7F91FADB-CA96-416D-8584-FF16CA3D666F}" type="parTrans" cxnId="{42976865-3C90-4C50-85F9-5304B1D83BAC}">
      <dgm:prSet/>
      <dgm:spPr/>
      <dgm:t>
        <a:bodyPr/>
        <a:lstStyle/>
        <a:p>
          <a:endParaRPr lang="en-CA"/>
        </a:p>
      </dgm:t>
    </dgm:pt>
    <dgm:pt modelId="{72524B4E-F8DA-4FBC-87E5-A8C6513F9294}" type="sibTrans" cxnId="{42976865-3C90-4C50-85F9-5304B1D83BAC}">
      <dgm:prSet/>
      <dgm:spPr/>
      <dgm:t>
        <a:bodyPr/>
        <a:lstStyle/>
        <a:p>
          <a:endParaRPr lang="en-CA"/>
        </a:p>
      </dgm:t>
    </dgm:pt>
    <dgm:pt modelId="{27F00FD0-A250-4D9E-AB62-3D4971D2C6E7}">
      <dgm:prSet/>
      <dgm:spPr/>
      <dgm:t>
        <a:bodyPr/>
        <a:lstStyle/>
        <a:p>
          <a:r>
            <a:rPr lang="fr-FR" b="1" dirty="0" smtClean="0"/>
            <a:t>Implanter des solutions et les tester</a:t>
          </a:r>
          <a:endParaRPr lang="en-CA" b="1" dirty="0" smtClean="0"/>
        </a:p>
      </dgm:t>
    </dgm:pt>
    <dgm:pt modelId="{AEB4B2EB-B16D-4889-A89A-CDC8862615B0}" type="parTrans" cxnId="{AA196653-C988-4542-8E01-341286AB6523}">
      <dgm:prSet/>
      <dgm:spPr/>
      <dgm:t>
        <a:bodyPr/>
        <a:lstStyle/>
        <a:p>
          <a:endParaRPr lang="en-CA"/>
        </a:p>
      </dgm:t>
    </dgm:pt>
    <dgm:pt modelId="{80FEEFFB-F390-4FCE-A0AB-921EE5B796A2}" type="sibTrans" cxnId="{AA196653-C988-4542-8E01-341286AB6523}">
      <dgm:prSet/>
      <dgm:spPr/>
      <dgm:t>
        <a:bodyPr/>
        <a:lstStyle/>
        <a:p>
          <a:endParaRPr lang="en-CA"/>
        </a:p>
      </dgm:t>
    </dgm:pt>
    <dgm:pt modelId="{1B250718-22CF-4BC9-AAA9-037D3D80AB1B}">
      <dgm:prSet/>
      <dgm:spPr/>
      <dgm:t>
        <a:bodyPr/>
        <a:lstStyle/>
        <a:p>
          <a:endParaRPr lang="en-CA" b="1" dirty="0" smtClean="0">
            <a:solidFill>
              <a:srgbClr val="0B0201"/>
            </a:solidFill>
          </a:endParaRPr>
        </a:p>
      </dgm:t>
    </dgm:pt>
    <dgm:pt modelId="{D446BFE0-EB64-4C71-820A-AE8D8B27AC34}" type="parTrans" cxnId="{202E39C5-5CEF-4A53-BF0D-FFDDD0AC8CEF}">
      <dgm:prSet/>
      <dgm:spPr/>
      <dgm:t>
        <a:bodyPr/>
        <a:lstStyle/>
        <a:p>
          <a:endParaRPr lang="en-CA"/>
        </a:p>
      </dgm:t>
    </dgm:pt>
    <dgm:pt modelId="{4AA44625-96F2-4357-968A-CB5CDE90C46E}" type="sibTrans" cxnId="{202E39C5-5CEF-4A53-BF0D-FFDDD0AC8CEF}">
      <dgm:prSet/>
      <dgm:spPr/>
      <dgm:t>
        <a:bodyPr/>
        <a:lstStyle/>
        <a:p>
          <a:endParaRPr lang="en-CA"/>
        </a:p>
      </dgm:t>
    </dgm:pt>
    <dgm:pt modelId="{8B818719-4EA2-4D76-8C57-63D1D9132583}">
      <dgm:prSet/>
      <dgm:spPr/>
      <dgm:t>
        <a:bodyPr/>
        <a:lstStyle/>
        <a:p>
          <a:r>
            <a:rPr lang="en-CA" b="1" dirty="0" err="1" smtClean="0"/>
            <a:t>Amorcer</a:t>
          </a:r>
          <a:r>
            <a:rPr lang="en-CA" b="1" dirty="0" smtClean="0"/>
            <a:t> </a:t>
          </a:r>
          <a:r>
            <a:rPr lang="en-CA" b="1" dirty="0" err="1" smtClean="0"/>
            <a:t>l’amélioration</a:t>
          </a:r>
          <a:r>
            <a:rPr lang="en-CA" b="1" dirty="0" smtClean="0"/>
            <a:t> continue</a:t>
          </a:r>
        </a:p>
      </dgm:t>
    </dgm:pt>
    <dgm:pt modelId="{E292DF28-AC0B-484C-B93A-A82C1561A282}" type="parTrans" cxnId="{DE767DA6-3682-476E-A5CB-E810ADD10916}">
      <dgm:prSet/>
      <dgm:spPr/>
      <dgm:t>
        <a:bodyPr/>
        <a:lstStyle/>
        <a:p>
          <a:endParaRPr lang="en-CA"/>
        </a:p>
      </dgm:t>
    </dgm:pt>
    <dgm:pt modelId="{B75EDE14-BC38-4030-A2FB-5FAE011B9E85}" type="sibTrans" cxnId="{DE767DA6-3682-476E-A5CB-E810ADD10916}">
      <dgm:prSet/>
      <dgm:spPr/>
      <dgm:t>
        <a:bodyPr/>
        <a:lstStyle/>
        <a:p>
          <a:endParaRPr lang="en-CA"/>
        </a:p>
      </dgm:t>
    </dgm:pt>
    <dgm:pt modelId="{685AA5B3-1993-493B-AFFD-AF782ADBB059}" type="pres">
      <dgm:prSet presAssocID="{714EF994-7801-4EC9-9338-B7294D34A3F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C00440F0-5030-4E1C-B210-FC293E115AE7}" type="pres">
      <dgm:prSet presAssocID="{DB1984B8-DB7E-4CFA-8677-3039AE15F031}" presName="ChildAccent5" presStyleCnt="0"/>
      <dgm:spPr/>
      <dgm:t>
        <a:bodyPr/>
        <a:lstStyle/>
        <a:p>
          <a:endParaRPr lang="en-CA"/>
        </a:p>
      </dgm:t>
    </dgm:pt>
    <dgm:pt modelId="{FAA65B02-9034-40AF-87B7-3847868D2129}" type="pres">
      <dgm:prSet presAssocID="{DB1984B8-DB7E-4CFA-8677-3039AE15F031}" presName="ChildAccent" presStyleLbl="alignImgPlace1" presStyleIdx="0" presStyleCnt="5"/>
      <dgm:spPr/>
      <dgm:t>
        <a:bodyPr/>
        <a:lstStyle/>
        <a:p>
          <a:endParaRPr lang="en-CA"/>
        </a:p>
      </dgm:t>
    </dgm:pt>
    <dgm:pt modelId="{ABDC7521-EE28-4EEC-BB91-4D0E873387A9}" type="pres">
      <dgm:prSet presAssocID="{DB1984B8-DB7E-4CFA-8677-3039AE15F031}" presName="Child5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72AF410-089F-42E6-88C9-F9A27D09EE77}" type="pres">
      <dgm:prSet presAssocID="{DB1984B8-DB7E-4CFA-8677-3039AE15F031}" presName="Parent5" presStyleLbl="node1" presStyleIdx="0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E20860B-1701-49A0-9771-A6EC19D0DED7}" type="pres">
      <dgm:prSet presAssocID="{2004331C-E158-4127-AB4F-3C99ED7E2C7E}" presName="ChildAccent4" presStyleCnt="0"/>
      <dgm:spPr/>
      <dgm:t>
        <a:bodyPr/>
        <a:lstStyle/>
        <a:p>
          <a:endParaRPr lang="en-CA"/>
        </a:p>
      </dgm:t>
    </dgm:pt>
    <dgm:pt modelId="{BA5EC377-FAAD-499C-B0E5-D4209F6C6F21}" type="pres">
      <dgm:prSet presAssocID="{2004331C-E158-4127-AB4F-3C99ED7E2C7E}" presName="ChildAccent" presStyleLbl="alignImgPlace1" presStyleIdx="1" presStyleCnt="5"/>
      <dgm:spPr/>
      <dgm:t>
        <a:bodyPr/>
        <a:lstStyle/>
        <a:p>
          <a:endParaRPr lang="en-CA"/>
        </a:p>
      </dgm:t>
    </dgm:pt>
    <dgm:pt modelId="{E3650E8C-460C-455B-8C8C-CE80CC2A3B73}" type="pres">
      <dgm:prSet presAssocID="{2004331C-E158-4127-AB4F-3C99ED7E2C7E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AF35DC6-BB09-4F58-B154-B529D9E27DA3}" type="pres">
      <dgm:prSet presAssocID="{2004331C-E158-4127-AB4F-3C99ED7E2C7E}" presName="Parent4" presStyleLbl="node1" presStyleIdx="1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230578-C22F-4F4B-9555-071A3E92BDD8}" type="pres">
      <dgm:prSet presAssocID="{BFADC3DF-4888-4104-81FA-116985CD3A37}" presName="ChildAccent3" presStyleCnt="0"/>
      <dgm:spPr/>
      <dgm:t>
        <a:bodyPr/>
        <a:lstStyle/>
        <a:p>
          <a:endParaRPr lang="en-CA"/>
        </a:p>
      </dgm:t>
    </dgm:pt>
    <dgm:pt modelId="{8F4311DD-5E0C-4A07-94BE-280802978109}" type="pres">
      <dgm:prSet presAssocID="{BFADC3DF-4888-4104-81FA-116985CD3A37}" presName="ChildAccent" presStyleLbl="alignImgPlace1" presStyleIdx="2" presStyleCnt="5"/>
      <dgm:spPr/>
      <dgm:t>
        <a:bodyPr/>
        <a:lstStyle/>
        <a:p>
          <a:endParaRPr lang="en-CA"/>
        </a:p>
      </dgm:t>
    </dgm:pt>
    <dgm:pt modelId="{A9E811A2-2369-4142-B5C7-5083D9E98CA9}" type="pres">
      <dgm:prSet presAssocID="{BFADC3DF-4888-4104-81FA-116985CD3A37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3CEEC88-D961-41DD-86B7-819355131C0A}" type="pres">
      <dgm:prSet presAssocID="{BFADC3DF-4888-4104-81FA-116985CD3A37}" presName="Parent3" presStyleLbl="node1" presStyleIdx="2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B6FC4E-8872-4E59-B07E-B30ECE0339A0}" type="pres">
      <dgm:prSet presAssocID="{CC15E35B-DAD8-440D-81C0-5FC575E98760}" presName="ChildAccent2" presStyleCnt="0"/>
      <dgm:spPr/>
      <dgm:t>
        <a:bodyPr/>
        <a:lstStyle/>
        <a:p>
          <a:endParaRPr lang="en-CA"/>
        </a:p>
      </dgm:t>
    </dgm:pt>
    <dgm:pt modelId="{79F4F3F8-BD99-469C-8909-31F95A87F961}" type="pres">
      <dgm:prSet presAssocID="{CC15E35B-DAD8-440D-81C0-5FC575E98760}" presName="ChildAccent" presStyleLbl="alignImgPlace1" presStyleIdx="3" presStyleCnt="5"/>
      <dgm:spPr/>
      <dgm:t>
        <a:bodyPr/>
        <a:lstStyle/>
        <a:p>
          <a:endParaRPr lang="en-CA"/>
        </a:p>
      </dgm:t>
    </dgm:pt>
    <dgm:pt modelId="{10CBA961-49F4-45F0-8576-6BC42DEC8188}" type="pres">
      <dgm:prSet presAssocID="{CC15E35B-DAD8-440D-81C0-5FC575E9876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C7CC99-B78E-417D-A8C1-2DDFDD79F84F}" type="pres">
      <dgm:prSet presAssocID="{CC15E35B-DAD8-440D-81C0-5FC575E98760}" presName="Parent2" presStyleLbl="node1" presStyleIdx="3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E947A8E-3AA0-4AE6-9585-0B510A88A2BD}" type="pres">
      <dgm:prSet presAssocID="{ADD90B1E-428F-4602-9F8A-D41EC57E4260}" presName="ChildAccent1" presStyleCnt="0"/>
      <dgm:spPr/>
      <dgm:t>
        <a:bodyPr/>
        <a:lstStyle/>
        <a:p>
          <a:endParaRPr lang="en-CA"/>
        </a:p>
      </dgm:t>
    </dgm:pt>
    <dgm:pt modelId="{77260E4D-2D78-4E19-BAC8-511889D034DE}" type="pres">
      <dgm:prSet presAssocID="{ADD90B1E-428F-4602-9F8A-D41EC57E4260}" presName="ChildAccent" presStyleLbl="alignImgPlace1" presStyleIdx="4" presStyleCnt="5"/>
      <dgm:spPr/>
      <dgm:t>
        <a:bodyPr/>
        <a:lstStyle/>
        <a:p>
          <a:endParaRPr lang="en-CA"/>
        </a:p>
      </dgm:t>
    </dgm:pt>
    <dgm:pt modelId="{99C6AC9F-BDE0-4D0A-87A8-6EDC575D188D}" type="pres">
      <dgm:prSet presAssocID="{ADD90B1E-428F-4602-9F8A-D41EC57E4260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E33F43-D4AA-4117-AD3B-2231C1FD605E}" type="pres">
      <dgm:prSet presAssocID="{ADD90B1E-428F-4602-9F8A-D41EC57E4260}" presName="Parent1" presStyleLbl="node1" presStyleIdx="4" presStyleCnt="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82FD94A-D900-4ADB-A3C0-8960EBE67FDC}" type="presOf" srcId="{63637893-DB14-48FD-BB6E-F732D2E7B86F}" destId="{10CBA961-49F4-45F0-8576-6BC42DEC8188}" srcOrd="1" destOrd="3" presId="urn:microsoft.com/office/officeart/2011/layout/InterconnectedBlockProcess#1"/>
    <dgm:cxn modelId="{250EDEC6-0238-45F1-9A8E-A785B964E0BB}" type="presOf" srcId="{64FB9824-1F5E-4E74-8E59-9DC5828EA3AE}" destId="{ABDC7521-EE28-4EEC-BB91-4D0E873387A9}" srcOrd="1" destOrd="0" presId="urn:microsoft.com/office/officeart/2011/layout/InterconnectedBlockProcess#1"/>
    <dgm:cxn modelId="{E02FDC4C-BB16-4B46-9F97-C210B6EBB473}" type="presOf" srcId="{65F53132-8679-433B-8ABD-FCB45ACF8C0D}" destId="{A9E811A2-2369-4142-B5C7-5083D9E98CA9}" srcOrd="1" destOrd="1" presId="urn:microsoft.com/office/officeart/2011/layout/InterconnectedBlockProcess#1"/>
    <dgm:cxn modelId="{85944AFE-FD27-4E99-80DD-56C1EECB8F65}" srcId="{714EF994-7801-4EC9-9338-B7294D34A3F2}" destId="{BFADC3DF-4888-4104-81FA-116985CD3A37}" srcOrd="2" destOrd="0" parTransId="{8C27D70A-C7E5-4995-9686-417204F6B570}" sibTransId="{15D979DD-4E0E-495B-B3BD-153E37D19507}"/>
    <dgm:cxn modelId="{42AA5F6B-F72C-4E41-84A7-59D9862E57A4}" type="presOf" srcId="{1B250718-22CF-4BC9-AAA9-037D3D80AB1B}" destId="{E3650E8C-460C-455B-8C8C-CE80CC2A3B73}" srcOrd="1" destOrd="3" presId="urn:microsoft.com/office/officeart/2011/layout/InterconnectedBlockProcess#1"/>
    <dgm:cxn modelId="{AC7615B9-F1CA-4EFD-B3B7-D51EE56ACFF9}" type="presOf" srcId="{079B4C22-98FA-4C78-91D3-E05DC92DB4D9}" destId="{8F4311DD-5E0C-4A07-94BE-280802978109}" srcOrd="0" destOrd="0" presId="urn:microsoft.com/office/officeart/2011/layout/InterconnectedBlockProcess#1"/>
    <dgm:cxn modelId="{781AD60A-5B63-46F7-808F-347AB69A8155}" type="presOf" srcId="{1AD0D7BD-3035-4035-A958-E55E0FFB6683}" destId="{77260E4D-2D78-4E19-BAC8-511889D034DE}" srcOrd="0" destOrd="0" presId="urn:microsoft.com/office/officeart/2011/layout/InterconnectedBlockProcess#1"/>
    <dgm:cxn modelId="{FCE6D574-309A-43B8-A0A7-097D8257D100}" type="presOf" srcId="{63637893-DB14-48FD-BB6E-F732D2E7B86F}" destId="{79F4F3F8-BD99-469C-8909-31F95A87F961}" srcOrd="0" destOrd="3" presId="urn:microsoft.com/office/officeart/2011/layout/InterconnectedBlockProcess#1"/>
    <dgm:cxn modelId="{D0E6EA68-E4B2-4636-AEAE-C3F6AFBD55D9}" type="presOf" srcId="{2004331C-E158-4127-AB4F-3C99ED7E2C7E}" destId="{8AF35DC6-BB09-4F58-B154-B529D9E27DA3}" srcOrd="0" destOrd="0" presId="urn:microsoft.com/office/officeart/2011/layout/InterconnectedBlockProcess#1"/>
    <dgm:cxn modelId="{DDFC2FFC-36ED-462C-8278-5731DFD32847}" type="presOf" srcId="{1AD0D7BD-3035-4035-A958-E55E0FFB6683}" destId="{99C6AC9F-BDE0-4D0A-87A8-6EDC575D188D}" srcOrd="1" destOrd="0" presId="urn:microsoft.com/office/officeart/2011/layout/InterconnectedBlockProcess#1"/>
    <dgm:cxn modelId="{886DCD55-51AF-41A7-B10C-5DA6E33CDAA7}" type="presOf" srcId="{BFADC3DF-4888-4104-81FA-116985CD3A37}" destId="{33CEEC88-D961-41DD-86B7-819355131C0A}" srcOrd="0" destOrd="0" presId="urn:microsoft.com/office/officeart/2011/layout/InterconnectedBlockProcess#1"/>
    <dgm:cxn modelId="{4A5DF024-B164-47FF-8141-0323E0539735}" type="presOf" srcId="{BFC0D949-85D9-4D61-896F-CAB47408573B}" destId="{99C6AC9F-BDE0-4D0A-87A8-6EDC575D188D}" srcOrd="1" destOrd="1" presId="urn:microsoft.com/office/officeart/2011/layout/InterconnectedBlockProcess#1"/>
    <dgm:cxn modelId="{781D3563-8CEC-42BE-87ED-8E6CB88A5414}" srcId="{DB1984B8-DB7E-4CFA-8677-3039AE15F031}" destId="{64FB9824-1F5E-4E74-8E59-9DC5828EA3AE}" srcOrd="0" destOrd="0" parTransId="{34B5C809-0A8D-4F0C-84E0-B23C72F5FC67}" sibTransId="{B66797F3-6C79-4C3A-8707-A52A79CA9F95}"/>
    <dgm:cxn modelId="{463A177F-2EDA-4347-93EB-CB9DE05472F5}" srcId="{ADD90B1E-428F-4602-9F8A-D41EC57E4260}" destId="{060D07CF-950E-4A16-B7DF-5DA27022941E}" srcOrd="3" destOrd="0" parTransId="{595E922D-42F0-4326-8ED1-156D13DF591F}" sibTransId="{DD9F6A9B-59DD-41FC-AA50-A4138C8FB7CE}"/>
    <dgm:cxn modelId="{A4619EAB-4DAC-4980-B6BA-296644B340FA}" srcId="{ADD90B1E-428F-4602-9F8A-D41EC57E4260}" destId="{1AD0D7BD-3035-4035-A958-E55E0FFB6683}" srcOrd="0" destOrd="0" parTransId="{3169DD93-28EA-4977-B21A-344099E93828}" sibTransId="{E24D943E-5286-4E6B-925C-B7DF70FDBD16}"/>
    <dgm:cxn modelId="{54002B57-6A75-4D8F-AD69-60B714FAED69}" type="presOf" srcId="{CC15E35B-DAD8-440D-81C0-5FC575E98760}" destId="{AFC7CC99-B78E-417D-A8C1-2DDFDD79F84F}" srcOrd="0" destOrd="0" presId="urn:microsoft.com/office/officeart/2011/layout/InterconnectedBlockProcess#1"/>
    <dgm:cxn modelId="{2CE2D90F-45A9-4218-A8D2-D73B22F10E33}" srcId="{BFADC3DF-4888-4104-81FA-116985CD3A37}" destId="{079B4C22-98FA-4C78-91D3-E05DC92DB4D9}" srcOrd="0" destOrd="0" parTransId="{69451133-FCB1-4EFA-A6AF-D9BB9B1EE826}" sibTransId="{68622052-9BDC-45F4-BC8E-402F4A2D308C}"/>
    <dgm:cxn modelId="{DE767DA6-3682-476E-A5CB-E810ADD10916}" srcId="{DB1984B8-DB7E-4CFA-8677-3039AE15F031}" destId="{8B818719-4EA2-4D76-8C57-63D1D9132583}" srcOrd="1" destOrd="0" parTransId="{E292DF28-AC0B-484C-B93A-A82C1561A282}" sibTransId="{B75EDE14-BC38-4030-A2FB-5FAE011B9E85}"/>
    <dgm:cxn modelId="{C00F7C90-04F8-47D0-969C-A468DF9CB520}" type="presOf" srcId="{C57345F5-6206-4999-8EEE-B49D0257CC86}" destId="{8F4311DD-5E0C-4A07-94BE-280802978109}" srcOrd="0" destOrd="2" presId="urn:microsoft.com/office/officeart/2011/layout/InterconnectedBlockProcess#1"/>
    <dgm:cxn modelId="{21D3FC86-79BB-4C96-9ED2-3DD9402FC6B0}" type="presOf" srcId="{6FBF5CFA-C238-4AF2-B5E7-654D2545B39E}" destId="{77260E4D-2D78-4E19-BAC8-511889D034DE}" srcOrd="0" destOrd="2" presId="urn:microsoft.com/office/officeart/2011/layout/InterconnectedBlockProcess#1"/>
    <dgm:cxn modelId="{42976865-3C90-4C50-85F9-5304B1D83BAC}" srcId="{2004331C-E158-4127-AB4F-3C99ED7E2C7E}" destId="{DB0CE76B-8656-496E-81B8-C268CF2EFDE3}" srcOrd="1" destOrd="0" parTransId="{7F91FADB-CA96-416D-8584-FF16CA3D666F}" sibTransId="{72524B4E-F8DA-4FBC-87E5-A8C6513F9294}"/>
    <dgm:cxn modelId="{A93EEF5B-51F4-4BC8-93D6-093CCA6EF7DB}" type="presOf" srcId="{6DD1497A-84B1-4FA7-8B9E-1890076B0C18}" destId="{79F4F3F8-BD99-469C-8909-31F95A87F961}" srcOrd="0" destOrd="2" presId="urn:microsoft.com/office/officeart/2011/layout/InterconnectedBlockProcess#1"/>
    <dgm:cxn modelId="{C059C2D0-A221-4A76-8A92-BA7F2D7FBB33}" srcId="{BFADC3DF-4888-4104-81FA-116985CD3A37}" destId="{C57345F5-6206-4999-8EEE-B49D0257CC86}" srcOrd="2" destOrd="0" parTransId="{2C967451-6CD1-4A2D-A144-0E5DF753F8B6}" sibTransId="{AE9DBDFF-67EB-4FC4-8BB9-5CB228E406BA}"/>
    <dgm:cxn modelId="{18A5E954-B725-4EAC-AD27-C41C70C051A3}" type="presOf" srcId="{9C32300F-58AA-44B3-9789-7F423921E25A}" destId="{10CBA961-49F4-45F0-8576-6BC42DEC8188}" srcOrd="1" destOrd="1" presId="urn:microsoft.com/office/officeart/2011/layout/InterconnectedBlockProcess#1"/>
    <dgm:cxn modelId="{EAB43F5F-1870-4B6E-94A4-D2390DD3C1E8}" type="presOf" srcId="{6DD1497A-84B1-4FA7-8B9E-1890076B0C18}" destId="{10CBA961-49F4-45F0-8576-6BC42DEC8188}" srcOrd="1" destOrd="2" presId="urn:microsoft.com/office/officeart/2011/layout/InterconnectedBlockProcess#1"/>
    <dgm:cxn modelId="{FFF19CE3-152E-499F-97B6-3E09328E10BC}" type="presOf" srcId="{060D07CF-950E-4A16-B7DF-5DA27022941E}" destId="{77260E4D-2D78-4E19-BAC8-511889D034DE}" srcOrd="0" destOrd="3" presId="urn:microsoft.com/office/officeart/2011/layout/InterconnectedBlockProcess#1"/>
    <dgm:cxn modelId="{B808ED51-73A6-470F-BE0B-682B38C4A9CD}" type="presOf" srcId="{079B4C22-98FA-4C78-91D3-E05DC92DB4D9}" destId="{A9E811A2-2369-4142-B5C7-5083D9E98CA9}" srcOrd="1" destOrd="0" presId="urn:microsoft.com/office/officeart/2011/layout/InterconnectedBlockProcess#1"/>
    <dgm:cxn modelId="{423BDE2A-BAFF-44EE-9261-23D8CD3861D4}" type="presOf" srcId="{27F00FD0-A250-4D9E-AB62-3D4971D2C6E7}" destId="{E3650E8C-460C-455B-8C8C-CE80CC2A3B73}" srcOrd="1" destOrd="2" presId="urn:microsoft.com/office/officeart/2011/layout/InterconnectedBlockProcess#1"/>
    <dgm:cxn modelId="{63909225-5318-47B2-BB0D-71637680835E}" type="presOf" srcId="{DB0CE76B-8656-496E-81B8-C268CF2EFDE3}" destId="{E3650E8C-460C-455B-8C8C-CE80CC2A3B73}" srcOrd="1" destOrd="1" presId="urn:microsoft.com/office/officeart/2011/layout/InterconnectedBlockProcess#1"/>
    <dgm:cxn modelId="{86C085BC-5A74-49E7-A6B3-E41C68664DB5}" srcId="{714EF994-7801-4EC9-9338-B7294D34A3F2}" destId="{ADD90B1E-428F-4602-9F8A-D41EC57E4260}" srcOrd="0" destOrd="0" parTransId="{AD01A769-93FD-491B-A2AA-4FE3CC73ECAA}" sibTransId="{2B74E953-BFC2-43E3-B900-8C5E581A8D1A}"/>
    <dgm:cxn modelId="{B7C998C0-7B97-49F0-B734-5053AA2F8035}" type="presOf" srcId="{D061EBC8-5C42-4334-A38B-F253F511E1BB}" destId="{E3650E8C-460C-455B-8C8C-CE80CC2A3B73}" srcOrd="1" destOrd="0" presId="urn:microsoft.com/office/officeart/2011/layout/InterconnectedBlockProcess#1"/>
    <dgm:cxn modelId="{01D9C5EC-7E0D-4BA1-8F10-C4A41C67092D}" type="presOf" srcId="{DB1984B8-DB7E-4CFA-8677-3039AE15F031}" destId="{972AF410-089F-42E6-88C9-F9A27D09EE77}" srcOrd="0" destOrd="0" presId="urn:microsoft.com/office/officeart/2011/layout/InterconnectedBlockProcess#1"/>
    <dgm:cxn modelId="{76BB1051-8C77-45E3-B2A8-100688855296}" type="presOf" srcId="{27F00FD0-A250-4D9E-AB62-3D4971D2C6E7}" destId="{BA5EC377-FAAD-499C-B0E5-D4209F6C6F21}" srcOrd="0" destOrd="2" presId="urn:microsoft.com/office/officeart/2011/layout/InterconnectedBlockProcess#1"/>
    <dgm:cxn modelId="{49F432F1-51CA-4535-B432-AC9008BD3335}" type="presOf" srcId="{714EF994-7801-4EC9-9338-B7294D34A3F2}" destId="{685AA5B3-1993-493B-AFFD-AF782ADBB059}" srcOrd="0" destOrd="0" presId="urn:microsoft.com/office/officeart/2011/layout/InterconnectedBlockProcess#1"/>
    <dgm:cxn modelId="{CADD0571-11C5-4EE8-B48F-82E525BAE92D}" srcId="{CC15E35B-DAD8-440D-81C0-5FC575E98760}" destId="{63637893-DB14-48FD-BB6E-F732D2E7B86F}" srcOrd="3" destOrd="0" parTransId="{B3AED788-B404-4387-980C-9A5700FA3376}" sibTransId="{CE95C435-107A-4F30-9B53-99E515AF7113}"/>
    <dgm:cxn modelId="{F3D58FCF-788C-4D1C-A776-9B3D20BECBDE}" srcId="{ADD90B1E-428F-4602-9F8A-D41EC57E4260}" destId="{B36E15E3-593B-4DFE-A7E1-7D72A7F9F8F5}" srcOrd="4" destOrd="0" parTransId="{B62C0500-499E-4B6C-9077-363CBB3F57A6}" sibTransId="{8B71E653-5871-4783-B574-2DDE6025A187}"/>
    <dgm:cxn modelId="{63484338-2F5C-4FEC-806D-5C95BD5755EB}" srcId="{CC15E35B-DAD8-440D-81C0-5FC575E98760}" destId="{6DD1497A-84B1-4FA7-8B9E-1890076B0C18}" srcOrd="2" destOrd="0" parTransId="{B9188C3E-868E-44AB-A913-82A54EE9BB26}" sibTransId="{23E41436-4B71-4B2A-A5F3-0378D81D45EB}"/>
    <dgm:cxn modelId="{577AA9E3-A40A-4ADA-B6AF-1B651651C337}" type="presOf" srcId="{AE78751A-2EDD-4B70-B3A2-954F6706207F}" destId="{10CBA961-49F4-45F0-8576-6BC42DEC8188}" srcOrd="1" destOrd="0" presId="urn:microsoft.com/office/officeart/2011/layout/InterconnectedBlockProcess#1"/>
    <dgm:cxn modelId="{B5624C48-388E-4C8E-A84A-93F0FFFE14A0}" type="presOf" srcId="{65F53132-8679-433B-8ABD-FCB45ACF8C0D}" destId="{8F4311DD-5E0C-4A07-94BE-280802978109}" srcOrd="0" destOrd="1" presId="urn:microsoft.com/office/officeart/2011/layout/InterconnectedBlockProcess#1"/>
    <dgm:cxn modelId="{320F7DB0-22A2-4521-9701-64038743F638}" type="presOf" srcId="{ADD90B1E-428F-4602-9F8A-D41EC57E4260}" destId="{74E33F43-D4AA-4117-AD3B-2231C1FD605E}" srcOrd="0" destOrd="0" presId="urn:microsoft.com/office/officeart/2011/layout/InterconnectedBlockProcess#1"/>
    <dgm:cxn modelId="{F378BDE4-DC1C-4F83-96DA-15C309D21038}" srcId="{714EF994-7801-4EC9-9338-B7294D34A3F2}" destId="{2004331C-E158-4127-AB4F-3C99ED7E2C7E}" srcOrd="3" destOrd="0" parTransId="{8047F0A4-B6B8-4B4A-8750-5CD509015330}" sibTransId="{6F62544E-B4DB-40B2-AD82-EA0940105890}"/>
    <dgm:cxn modelId="{8D0E251C-7590-4E7B-8C17-0B00FA047962}" type="presOf" srcId="{060D07CF-950E-4A16-B7DF-5DA27022941E}" destId="{99C6AC9F-BDE0-4D0A-87A8-6EDC575D188D}" srcOrd="1" destOrd="3" presId="urn:microsoft.com/office/officeart/2011/layout/InterconnectedBlockProcess#1"/>
    <dgm:cxn modelId="{D5AFFDAF-C6E1-4F10-BF6C-0C7648DA5330}" type="presOf" srcId="{6FBF5CFA-C238-4AF2-B5E7-654D2545B39E}" destId="{99C6AC9F-BDE0-4D0A-87A8-6EDC575D188D}" srcOrd="1" destOrd="2" presId="urn:microsoft.com/office/officeart/2011/layout/InterconnectedBlockProcess#1"/>
    <dgm:cxn modelId="{21B57BBE-843A-4154-9EAE-9D66663F98D7}" srcId="{ADD90B1E-428F-4602-9F8A-D41EC57E4260}" destId="{6FBF5CFA-C238-4AF2-B5E7-654D2545B39E}" srcOrd="2" destOrd="0" parTransId="{F07D10E5-9E99-4144-8001-07B4B513CF9D}" sibTransId="{69DA9F90-A4FB-428A-B2D3-3BE4EA9051DA}"/>
    <dgm:cxn modelId="{52F97C14-6CEC-4866-969C-DC8B7F8501A9}" type="presOf" srcId="{8B818719-4EA2-4D76-8C57-63D1D9132583}" destId="{FAA65B02-9034-40AF-87B7-3847868D2129}" srcOrd="0" destOrd="1" presId="urn:microsoft.com/office/officeart/2011/layout/InterconnectedBlockProcess#1"/>
    <dgm:cxn modelId="{D45C888E-A599-4AAC-AFAB-9E0D03A8E8FB}" srcId="{ADD90B1E-428F-4602-9F8A-D41EC57E4260}" destId="{BFC0D949-85D9-4D61-896F-CAB47408573B}" srcOrd="1" destOrd="0" parTransId="{5F6F09B4-306D-45FA-87B9-40537A80A7CE}" sibTransId="{EEC85AB7-5B90-4790-97FE-B321D4013938}"/>
    <dgm:cxn modelId="{B3D040C0-637B-45A2-B2F9-B87D1F7D37E2}" srcId="{CC15E35B-DAD8-440D-81C0-5FC575E98760}" destId="{9C32300F-58AA-44B3-9789-7F423921E25A}" srcOrd="1" destOrd="0" parTransId="{0F366C80-F7B7-49D3-8375-835A60EFAD50}" sibTransId="{1476D9B1-78A8-413D-A57F-8D0447922C59}"/>
    <dgm:cxn modelId="{1003C6C6-62CA-4698-8FCB-7C52AB5ED4FD}" type="presOf" srcId="{BFC0D949-85D9-4D61-896F-CAB47408573B}" destId="{77260E4D-2D78-4E19-BAC8-511889D034DE}" srcOrd="0" destOrd="1" presId="urn:microsoft.com/office/officeart/2011/layout/InterconnectedBlockProcess#1"/>
    <dgm:cxn modelId="{8A70EB16-4CE0-4DB8-9C36-12FA6B3DFDB1}" type="presOf" srcId="{AE78751A-2EDD-4B70-B3A2-954F6706207F}" destId="{79F4F3F8-BD99-469C-8909-31F95A87F961}" srcOrd="0" destOrd="0" presId="urn:microsoft.com/office/officeart/2011/layout/InterconnectedBlockProcess#1"/>
    <dgm:cxn modelId="{1F7F96F4-39ED-42ED-9D49-2801546EF1E6}" type="presOf" srcId="{DB0CE76B-8656-496E-81B8-C268CF2EFDE3}" destId="{BA5EC377-FAAD-499C-B0E5-D4209F6C6F21}" srcOrd="0" destOrd="1" presId="urn:microsoft.com/office/officeart/2011/layout/InterconnectedBlockProcess#1"/>
    <dgm:cxn modelId="{079EE6B5-A998-4F40-8E1F-966D090556DD}" type="presOf" srcId="{1B250718-22CF-4BC9-AAA9-037D3D80AB1B}" destId="{BA5EC377-FAAD-499C-B0E5-D4209F6C6F21}" srcOrd="0" destOrd="3" presId="urn:microsoft.com/office/officeart/2011/layout/InterconnectedBlockProcess#1"/>
    <dgm:cxn modelId="{BF375BB5-8C16-4E66-ADB4-86A7F5971024}" srcId="{BFADC3DF-4888-4104-81FA-116985CD3A37}" destId="{65F53132-8679-433B-8ABD-FCB45ACF8C0D}" srcOrd="1" destOrd="0" parTransId="{095E3AA6-2038-48DA-99E5-CD6C25F66B72}" sibTransId="{3F75E3CA-45BE-46A6-9B82-9BA7097B5051}"/>
    <dgm:cxn modelId="{70CD0B49-698D-4E75-AD30-5CFF2AB12774}" type="presOf" srcId="{8B818719-4EA2-4D76-8C57-63D1D9132583}" destId="{ABDC7521-EE28-4EEC-BB91-4D0E873387A9}" srcOrd="1" destOrd="1" presId="urn:microsoft.com/office/officeart/2011/layout/InterconnectedBlockProcess#1"/>
    <dgm:cxn modelId="{7EF18892-4193-44AF-AC3C-E71C1115BF26}" type="presOf" srcId="{C57345F5-6206-4999-8EEE-B49D0257CC86}" destId="{A9E811A2-2369-4142-B5C7-5083D9E98CA9}" srcOrd="1" destOrd="2" presId="urn:microsoft.com/office/officeart/2011/layout/InterconnectedBlockProcess#1"/>
    <dgm:cxn modelId="{791E2D4B-DC9D-4A99-9A4E-60ED38EAF39C}" srcId="{714EF994-7801-4EC9-9338-B7294D34A3F2}" destId="{CC15E35B-DAD8-440D-81C0-5FC575E98760}" srcOrd="1" destOrd="0" parTransId="{B3683098-0AC9-4C71-A13D-73F3B0C3E69F}" sibTransId="{E2363801-B1B2-4FBF-93B2-36CE8FDEDCF7}"/>
    <dgm:cxn modelId="{202E39C5-5CEF-4A53-BF0D-FFDDD0AC8CEF}" srcId="{2004331C-E158-4127-AB4F-3C99ED7E2C7E}" destId="{1B250718-22CF-4BC9-AAA9-037D3D80AB1B}" srcOrd="3" destOrd="0" parTransId="{D446BFE0-EB64-4C71-820A-AE8D8B27AC34}" sibTransId="{4AA44625-96F2-4357-968A-CB5CDE90C46E}"/>
    <dgm:cxn modelId="{6E8BC546-4EE3-41F6-8565-ED5D30B64C3B}" type="presOf" srcId="{B36E15E3-593B-4DFE-A7E1-7D72A7F9F8F5}" destId="{99C6AC9F-BDE0-4D0A-87A8-6EDC575D188D}" srcOrd="1" destOrd="4" presId="urn:microsoft.com/office/officeart/2011/layout/InterconnectedBlockProcess#1"/>
    <dgm:cxn modelId="{71B81689-1652-4A61-B846-BFF9723185BB}" srcId="{714EF994-7801-4EC9-9338-B7294D34A3F2}" destId="{DB1984B8-DB7E-4CFA-8677-3039AE15F031}" srcOrd="4" destOrd="0" parTransId="{42C13D23-BACF-4792-924F-548BD0CB62F3}" sibTransId="{B7340A0F-9536-4286-9FD8-C27938F71BB6}"/>
    <dgm:cxn modelId="{FFCF63A5-074E-4890-AC1D-602A8D8BF0B8}" type="presOf" srcId="{64FB9824-1F5E-4E74-8E59-9DC5828EA3AE}" destId="{FAA65B02-9034-40AF-87B7-3847868D2129}" srcOrd="0" destOrd="0" presId="urn:microsoft.com/office/officeart/2011/layout/InterconnectedBlockProcess#1"/>
    <dgm:cxn modelId="{C71EF7A1-9F65-40B8-97DE-DBB6B8C9E3E5}" srcId="{2004331C-E158-4127-AB4F-3C99ED7E2C7E}" destId="{D061EBC8-5C42-4334-A38B-F253F511E1BB}" srcOrd="0" destOrd="0" parTransId="{A6EEFE45-AED6-44F4-A5BB-41935CA0A6C8}" sibTransId="{E9920A8C-0EE8-4775-BB87-A350FAE8BA50}"/>
    <dgm:cxn modelId="{AA196653-C988-4542-8E01-341286AB6523}" srcId="{2004331C-E158-4127-AB4F-3C99ED7E2C7E}" destId="{27F00FD0-A250-4D9E-AB62-3D4971D2C6E7}" srcOrd="2" destOrd="0" parTransId="{AEB4B2EB-B16D-4889-A89A-CDC8862615B0}" sibTransId="{80FEEFFB-F390-4FCE-A0AB-921EE5B796A2}"/>
    <dgm:cxn modelId="{A56B00DD-5517-48F2-A1BA-240F36462322}" type="presOf" srcId="{D061EBC8-5C42-4334-A38B-F253F511E1BB}" destId="{BA5EC377-FAAD-499C-B0E5-D4209F6C6F21}" srcOrd="0" destOrd="0" presId="urn:microsoft.com/office/officeart/2011/layout/InterconnectedBlockProcess#1"/>
    <dgm:cxn modelId="{CDA3D1FD-267E-41DE-9DFE-CAC37E7305AA}" srcId="{CC15E35B-DAD8-440D-81C0-5FC575E98760}" destId="{AE78751A-2EDD-4B70-B3A2-954F6706207F}" srcOrd="0" destOrd="0" parTransId="{5263953B-39DB-45D0-9163-7CC3F416FAAE}" sibTransId="{33B92B21-8CBB-450A-A0FB-9AE6195EE7D7}"/>
    <dgm:cxn modelId="{CBCFFB8F-D57F-4408-9CA5-BD852DFE4F32}" type="presOf" srcId="{9C32300F-58AA-44B3-9789-7F423921E25A}" destId="{79F4F3F8-BD99-469C-8909-31F95A87F961}" srcOrd="0" destOrd="1" presId="urn:microsoft.com/office/officeart/2011/layout/InterconnectedBlockProcess#1"/>
    <dgm:cxn modelId="{29D08982-5670-472D-B8B5-9AB8CB8E1FBD}" type="presOf" srcId="{B36E15E3-593B-4DFE-A7E1-7D72A7F9F8F5}" destId="{77260E4D-2D78-4E19-BAC8-511889D034DE}" srcOrd="0" destOrd="4" presId="urn:microsoft.com/office/officeart/2011/layout/InterconnectedBlockProcess#1"/>
    <dgm:cxn modelId="{F0D899F9-ADA3-4C54-9129-121CE8724FC4}" type="presParOf" srcId="{685AA5B3-1993-493B-AFFD-AF782ADBB059}" destId="{C00440F0-5030-4E1C-B210-FC293E115AE7}" srcOrd="0" destOrd="0" presId="urn:microsoft.com/office/officeart/2011/layout/InterconnectedBlockProcess#1"/>
    <dgm:cxn modelId="{C010A93E-AAB5-460D-BBAE-9AD44937D02C}" type="presParOf" srcId="{C00440F0-5030-4E1C-B210-FC293E115AE7}" destId="{FAA65B02-9034-40AF-87B7-3847868D2129}" srcOrd="0" destOrd="0" presId="urn:microsoft.com/office/officeart/2011/layout/InterconnectedBlockProcess#1"/>
    <dgm:cxn modelId="{4C569AC1-3991-47FE-B71A-F1D4CBE121DE}" type="presParOf" srcId="{685AA5B3-1993-493B-AFFD-AF782ADBB059}" destId="{ABDC7521-EE28-4EEC-BB91-4D0E873387A9}" srcOrd="1" destOrd="0" presId="urn:microsoft.com/office/officeart/2011/layout/InterconnectedBlockProcess#1"/>
    <dgm:cxn modelId="{0BD759C9-7C5C-4AC1-B684-81D7954FCD38}" type="presParOf" srcId="{685AA5B3-1993-493B-AFFD-AF782ADBB059}" destId="{972AF410-089F-42E6-88C9-F9A27D09EE77}" srcOrd="2" destOrd="0" presId="urn:microsoft.com/office/officeart/2011/layout/InterconnectedBlockProcess#1"/>
    <dgm:cxn modelId="{575B3765-DBEE-4B8E-91CD-690114902027}" type="presParOf" srcId="{685AA5B3-1993-493B-AFFD-AF782ADBB059}" destId="{9E20860B-1701-49A0-9771-A6EC19D0DED7}" srcOrd="3" destOrd="0" presId="urn:microsoft.com/office/officeart/2011/layout/InterconnectedBlockProcess#1"/>
    <dgm:cxn modelId="{7BF92D45-1EA8-4716-8B6D-25E74BE80497}" type="presParOf" srcId="{9E20860B-1701-49A0-9771-A6EC19D0DED7}" destId="{BA5EC377-FAAD-499C-B0E5-D4209F6C6F21}" srcOrd="0" destOrd="0" presId="urn:microsoft.com/office/officeart/2011/layout/InterconnectedBlockProcess#1"/>
    <dgm:cxn modelId="{1CC48A74-FEE3-49C5-8A2A-45FAF34FDAE1}" type="presParOf" srcId="{685AA5B3-1993-493B-AFFD-AF782ADBB059}" destId="{E3650E8C-460C-455B-8C8C-CE80CC2A3B73}" srcOrd="4" destOrd="0" presId="urn:microsoft.com/office/officeart/2011/layout/InterconnectedBlockProcess#1"/>
    <dgm:cxn modelId="{53905E7B-0E0B-4600-8FCD-FB712C90BB51}" type="presParOf" srcId="{685AA5B3-1993-493B-AFFD-AF782ADBB059}" destId="{8AF35DC6-BB09-4F58-B154-B529D9E27DA3}" srcOrd="5" destOrd="0" presId="urn:microsoft.com/office/officeart/2011/layout/InterconnectedBlockProcess#1"/>
    <dgm:cxn modelId="{175B138B-1E87-40DB-A76F-5F1B4BC78C96}" type="presParOf" srcId="{685AA5B3-1993-493B-AFFD-AF782ADBB059}" destId="{75230578-C22F-4F4B-9555-071A3E92BDD8}" srcOrd="6" destOrd="0" presId="urn:microsoft.com/office/officeart/2011/layout/InterconnectedBlockProcess#1"/>
    <dgm:cxn modelId="{1F98572C-93DA-4588-8E93-9D7C2E1DE18D}" type="presParOf" srcId="{75230578-C22F-4F4B-9555-071A3E92BDD8}" destId="{8F4311DD-5E0C-4A07-94BE-280802978109}" srcOrd="0" destOrd="0" presId="urn:microsoft.com/office/officeart/2011/layout/InterconnectedBlockProcess#1"/>
    <dgm:cxn modelId="{3C5214E8-4D41-49A4-A0F1-CD191F3D9645}" type="presParOf" srcId="{685AA5B3-1993-493B-AFFD-AF782ADBB059}" destId="{A9E811A2-2369-4142-B5C7-5083D9E98CA9}" srcOrd="7" destOrd="0" presId="urn:microsoft.com/office/officeart/2011/layout/InterconnectedBlockProcess#1"/>
    <dgm:cxn modelId="{FB45CE86-014A-4E0F-89FA-2C630AA8293D}" type="presParOf" srcId="{685AA5B3-1993-493B-AFFD-AF782ADBB059}" destId="{33CEEC88-D961-41DD-86B7-819355131C0A}" srcOrd="8" destOrd="0" presId="urn:microsoft.com/office/officeart/2011/layout/InterconnectedBlockProcess#1"/>
    <dgm:cxn modelId="{33E057FC-2C03-4C1D-A751-1766B32D074B}" type="presParOf" srcId="{685AA5B3-1993-493B-AFFD-AF782ADBB059}" destId="{94B6FC4E-8872-4E59-B07E-B30ECE0339A0}" srcOrd="9" destOrd="0" presId="urn:microsoft.com/office/officeart/2011/layout/InterconnectedBlockProcess#1"/>
    <dgm:cxn modelId="{6FA4FAEB-CEA5-4E11-8122-A6792162F206}" type="presParOf" srcId="{94B6FC4E-8872-4E59-B07E-B30ECE0339A0}" destId="{79F4F3F8-BD99-469C-8909-31F95A87F961}" srcOrd="0" destOrd="0" presId="urn:microsoft.com/office/officeart/2011/layout/InterconnectedBlockProcess#1"/>
    <dgm:cxn modelId="{AEC8398A-E11E-4587-AB3D-F1FF9DE81AF6}" type="presParOf" srcId="{685AA5B3-1993-493B-AFFD-AF782ADBB059}" destId="{10CBA961-49F4-45F0-8576-6BC42DEC8188}" srcOrd="10" destOrd="0" presId="urn:microsoft.com/office/officeart/2011/layout/InterconnectedBlockProcess#1"/>
    <dgm:cxn modelId="{AD9C0A50-FD25-4A96-AD17-2CB06A6FC4B0}" type="presParOf" srcId="{685AA5B3-1993-493B-AFFD-AF782ADBB059}" destId="{AFC7CC99-B78E-417D-A8C1-2DDFDD79F84F}" srcOrd="11" destOrd="0" presId="urn:microsoft.com/office/officeart/2011/layout/InterconnectedBlockProcess#1"/>
    <dgm:cxn modelId="{6EECA2B8-55BB-4050-B9A8-D50A1DBB9100}" type="presParOf" srcId="{685AA5B3-1993-493B-AFFD-AF782ADBB059}" destId="{AE947A8E-3AA0-4AE6-9585-0B510A88A2BD}" srcOrd="12" destOrd="0" presId="urn:microsoft.com/office/officeart/2011/layout/InterconnectedBlockProcess#1"/>
    <dgm:cxn modelId="{58C83DBD-8EF7-49D7-8A91-BF54B373377C}" type="presParOf" srcId="{AE947A8E-3AA0-4AE6-9585-0B510A88A2BD}" destId="{77260E4D-2D78-4E19-BAC8-511889D034DE}" srcOrd="0" destOrd="0" presId="urn:microsoft.com/office/officeart/2011/layout/InterconnectedBlockProcess#1"/>
    <dgm:cxn modelId="{F1ECC3A1-5743-458F-9AD5-0DAFDD199241}" type="presParOf" srcId="{685AA5B3-1993-493B-AFFD-AF782ADBB059}" destId="{99C6AC9F-BDE0-4D0A-87A8-6EDC575D188D}" srcOrd="13" destOrd="0" presId="urn:microsoft.com/office/officeart/2011/layout/InterconnectedBlockProcess#1"/>
    <dgm:cxn modelId="{44490E8C-5DE2-4F4D-9EE5-EB4F57B0D352}" type="presParOf" srcId="{685AA5B3-1993-493B-AFFD-AF782ADBB059}" destId="{74E33F43-D4AA-4117-AD3B-2231C1FD605E}" srcOrd="14" destOrd="0" presId="urn:microsoft.com/office/officeart/2011/layout/InterconnectedBlockProcess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65B02-9034-40AF-87B7-3847868D2129}">
      <dsp:nvSpPr>
        <dsp:cNvPr id="0" name=""/>
        <dsp:cNvSpPr/>
      </dsp:nvSpPr>
      <dsp:spPr>
        <a:xfrm>
          <a:off x="7672324" y="990600"/>
          <a:ext cx="1560182" cy="3962400"/>
        </a:xfrm>
        <a:prstGeom prst="wedgeRectCallout">
          <a:avLst>
            <a:gd name="adj1" fmla="val 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/>
            <a:t>Instaurer des contrôles pour assurer la durabilité de la solution</a:t>
          </a:r>
          <a:endParaRPr lang="en-CA" sz="1500" b="1" kern="1200" dirty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dirty="0" err="1" smtClean="0"/>
            <a:t>Amorcer</a:t>
          </a:r>
          <a:r>
            <a:rPr lang="en-CA" sz="1500" b="1" kern="1200" dirty="0" smtClean="0"/>
            <a:t> </a:t>
          </a:r>
          <a:r>
            <a:rPr lang="en-CA" sz="1500" b="1" kern="1200" dirty="0" err="1" smtClean="0"/>
            <a:t>l’amélioration</a:t>
          </a:r>
          <a:r>
            <a:rPr lang="en-CA" sz="1500" b="1" kern="1200" dirty="0" smtClean="0"/>
            <a:t> continue</a:t>
          </a:r>
        </a:p>
      </dsp:txBody>
      <dsp:txXfrm>
        <a:off x="7870368" y="990600"/>
        <a:ext cx="1362138" cy="3962400"/>
      </dsp:txXfrm>
    </dsp:sp>
    <dsp:sp modelId="{972AF410-089F-42E6-88C9-F9A27D09EE77}">
      <dsp:nvSpPr>
        <dsp:cNvPr id="0" name=""/>
        <dsp:cNvSpPr/>
      </dsp:nvSpPr>
      <dsp:spPr>
        <a:xfrm>
          <a:off x="7672324" y="0"/>
          <a:ext cx="1560182" cy="990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975" tIns="53975" rIns="53975" bIns="5397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CONTRÔLER</a:t>
          </a:r>
        </a:p>
      </dsp:txBody>
      <dsp:txXfrm>
        <a:off x="7672324" y="0"/>
        <a:ext cx="1560182" cy="990600"/>
      </dsp:txXfrm>
    </dsp:sp>
    <dsp:sp modelId="{BA5EC377-FAAD-499C-B0E5-D4209F6C6F21}">
      <dsp:nvSpPr>
        <dsp:cNvPr id="0" name=""/>
        <dsp:cNvSpPr/>
      </dsp:nvSpPr>
      <dsp:spPr>
        <a:xfrm>
          <a:off x="6116040" y="990600"/>
          <a:ext cx="1560182" cy="37147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dirty="0" smtClean="0"/>
            <a:t>Cerner les solutions </a:t>
          </a:r>
          <a:r>
            <a:rPr lang="en-CA" sz="1500" b="1" kern="1200" dirty="0" err="1" smtClean="0"/>
            <a:t>possibles</a:t>
          </a:r>
          <a:endParaRPr lang="en-CA" sz="1500" b="1" kern="1200" dirty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/>
            <a:t>Établir des priorités et planifier des solutions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/>
            <a:t>Implanter des solutions et les tester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500" b="1" kern="1200" dirty="0" smtClean="0">
            <a:solidFill>
              <a:srgbClr val="0B0201"/>
            </a:solidFill>
          </a:endParaRPr>
        </a:p>
      </dsp:txBody>
      <dsp:txXfrm>
        <a:off x="6314084" y="990600"/>
        <a:ext cx="1362138" cy="3714750"/>
      </dsp:txXfrm>
    </dsp:sp>
    <dsp:sp modelId="{8AF35DC6-BB09-4F58-B154-B529D9E27DA3}">
      <dsp:nvSpPr>
        <dsp:cNvPr id="0" name=""/>
        <dsp:cNvSpPr/>
      </dsp:nvSpPr>
      <dsp:spPr>
        <a:xfrm>
          <a:off x="6116040" y="123825"/>
          <a:ext cx="1560182" cy="8667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975" tIns="53975" rIns="53975" bIns="5397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AMÉLIORER</a:t>
          </a:r>
        </a:p>
      </dsp:txBody>
      <dsp:txXfrm>
        <a:off x="6116040" y="123825"/>
        <a:ext cx="1560182" cy="866775"/>
      </dsp:txXfrm>
    </dsp:sp>
    <dsp:sp modelId="{8F4311DD-5E0C-4A07-94BE-280802978109}">
      <dsp:nvSpPr>
        <dsp:cNvPr id="0" name=""/>
        <dsp:cNvSpPr/>
      </dsp:nvSpPr>
      <dsp:spPr>
        <a:xfrm>
          <a:off x="4555858" y="990600"/>
          <a:ext cx="1560182" cy="3467100"/>
        </a:xfrm>
        <a:prstGeom prst="wedgeRectCallout">
          <a:avLst>
            <a:gd name="adj1" fmla="val 62500"/>
            <a:gd name="adj2" fmla="val 2083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dirty="0" smtClean="0"/>
            <a:t>Analyser les causes </a:t>
          </a:r>
          <a:r>
            <a:rPr lang="en-CA" sz="1500" b="1" kern="1200" dirty="0" err="1" smtClean="0"/>
            <a:t>possibles</a:t>
          </a:r>
          <a:endParaRPr lang="en-CA" sz="1500" b="1" kern="1200" dirty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dirty="0" smtClean="0"/>
            <a:t>Cerner les causes </a:t>
          </a:r>
          <a:r>
            <a:rPr lang="en-CA" sz="1500" b="1" kern="1200" dirty="0" err="1" smtClean="0"/>
            <a:t>profondes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smtClean="0"/>
            <a:t>Déterminer les causes principales</a:t>
          </a:r>
          <a:endParaRPr lang="en-CA" sz="1500" b="1" kern="1200" dirty="0" smtClean="0"/>
        </a:p>
      </dsp:txBody>
      <dsp:txXfrm>
        <a:off x="4753902" y="990600"/>
        <a:ext cx="1362138" cy="3467100"/>
      </dsp:txXfrm>
    </dsp:sp>
    <dsp:sp modelId="{33CEEC88-D961-41DD-86B7-819355131C0A}">
      <dsp:nvSpPr>
        <dsp:cNvPr id="0" name=""/>
        <dsp:cNvSpPr/>
      </dsp:nvSpPr>
      <dsp:spPr>
        <a:xfrm>
          <a:off x="4555858" y="251612"/>
          <a:ext cx="1560182" cy="742950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975" tIns="53975" rIns="53975" bIns="5397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ANALYSER</a:t>
          </a:r>
        </a:p>
      </dsp:txBody>
      <dsp:txXfrm>
        <a:off x="4555858" y="251612"/>
        <a:ext cx="1560182" cy="742950"/>
      </dsp:txXfrm>
    </dsp:sp>
    <dsp:sp modelId="{79F4F3F8-BD99-469C-8909-31F95A87F961}">
      <dsp:nvSpPr>
        <dsp:cNvPr id="0" name=""/>
        <dsp:cNvSpPr/>
      </dsp:nvSpPr>
      <dsp:spPr>
        <a:xfrm>
          <a:off x="2995675" y="990600"/>
          <a:ext cx="1560182" cy="321945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dirty="0" err="1" smtClean="0"/>
            <a:t>Recueillir</a:t>
          </a:r>
          <a:r>
            <a:rPr lang="en-CA" sz="1500" b="1" kern="1200" dirty="0" smtClean="0"/>
            <a:t> des  </a:t>
          </a:r>
          <a:r>
            <a:rPr lang="en-CA" sz="1500" b="1" kern="1200" dirty="0" err="1" smtClean="0"/>
            <a:t>données</a:t>
          </a:r>
          <a:endParaRPr lang="en-CA" sz="1500" b="1" kern="1200" dirty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smtClean="0"/>
            <a:t>Schématiser le processus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dirty="0" smtClean="0"/>
            <a:t>Cerner les causes </a:t>
          </a:r>
          <a:r>
            <a:rPr lang="en-CA" sz="1500" b="1" kern="1200" dirty="0" err="1" smtClean="0"/>
            <a:t>possibles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500" b="1" kern="1200" dirty="0" smtClean="0">
            <a:solidFill>
              <a:srgbClr val="0B0201"/>
            </a:solidFill>
          </a:endParaRPr>
        </a:p>
      </dsp:txBody>
      <dsp:txXfrm>
        <a:off x="3193720" y="990600"/>
        <a:ext cx="1362138" cy="3219450"/>
      </dsp:txXfrm>
    </dsp:sp>
    <dsp:sp modelId="{AFC7CC99-B78E-417D-A8C1-2DDFDD79F84F}">
      <dsp:nvSpPr>
        <dsp:cNvPr id="0" name=""/>
        <dsp:cNvSpPr/>
      </dsp:nvSpPr>
      <dsp:spPr>
        <a:xfrm>
          <a:off x="2995675" y="371475"/>
          <a:ext cx="1560182" cy="6191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975" tIns="53975" rIns="53975" bIns="5397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MESURER</a:t>
          </a:r>
        </a:p>
      </dsp:txBody>
      <dsp:txXfrm>
        <a:off x="2995675" y="371475"/>
        <a:ext cx="1560182" cy="619125"/>
      </dsp:txXfrm>
    </dsp:sp>
    <dsp:sp modelId="{77260E4D-2D78-4E19-BAC8-511889D034DE}">
      <dsp:nvSpPr>
        <dsp:cNvPr id="0" name=""/>
        <dsp:cNvSpPr/>
      </dsp:nvSpPr>
      <dsp:spPr>
        <a:xfrm>
          <a:off x="1435493" y="990600"/>
          <a:ext cx="1560182" cy="297180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smtClean="0"/>
            <a:t>Situation actuelle</a:t>
          </a:r>
          <a:endParaRPr lang="en-CA" sz="1500" b="1" kern="1200" dirty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smtClean="0"/>
            <a:t>Situation cible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smtClean="0"/>
            <a:t>Problème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b="1" kern="1200" smtClean="0"/>
            <a:t>Objectifs</a:t>
          </a:r>
          <a:endParaRPr lang="en-CA" sz="1500" b="1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500" b="1" kern="1200" dirty="0" smtClean="0">
            <a:solidFill>
              <a:srgbClr val="0B0201"/>
            </a:solidFill>
          </a:endParaRPr>
        </a:p>
      </dsp:txBody>
      <dsp:txXfrm>
        <a:off x="1633537" y="990600"/>
        <a:ext cx="1362138" cy="2971800"/>
      </dsp:txXfrm>
    </dsp:sp>
    <dsp:sp modelId="{74E33F43-D4AA-4117-AD3B-2231C1FD605E}">
      <dsp:nvSpPr>
        <dsp:cNvPr id="0" name=""/>
        <dsp:cNvSpPr/>
      </dsp:nvSpPr>
      <dsp:spPr>
        <a:xfrm>
          <a:off x="1435493" y="495300"/>
          <a:ext cx="1560182" cy="4953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975" tIns="53975" rIns="53975" bIns="5397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/>
            <a:t>DÉFINIR</a:t>
          </a:r>
        </a:p>
      </dsp:txBody>
      <dsp:txXfrm>
        <a:off x="1435493" y="495300"/>
        <a:ext cx="1560182" cy="495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#1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63252623-290A-4C75-A6B6-0FD96130CCEF}" type="datetimeFigureOut">
              <a:rPr lang="en-US"/>
              <a:pPr>
                <a:defRPr/>
              </a:pPr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D77F9ECB-5C8A-4A8A-B9E3-78779825B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55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109C8D-F1EE-4763-94F3-7017CAAE892A}" type="datetimeFigureOut">
              <a:rPr lang="en-CA"/>
              <a:pPr>
                <a:defRPr/>
              </a:pPr>
              <a:t>14/08/2015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AE7840D-02A5-4281-8DA5-A58D10AB865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6955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>
                <a:latin typeface="Arial" pitchFamily="34" charset="0"/>
                <a:ea typeface="Geneva"/>
                <a:cs typeface="Geneva"/>
              </a:rPr>
              <a:t>This is an approach that is more project-based and lends itself to major large scale improvements because its structured approach better coordinates resources and activities</a:t>
            </a:r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5013" indent="-282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1888" indent="-225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8350" indent="-2254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55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27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099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715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5C58A5-3E6C-4B45-8E5D-F026FC847600}" type="slidenum">
              <a:rPr lang="en-US" altLang="en-US" smtClean="0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smtClean="0">
              <a:solidFill>
                <a:srgbClr val="000000"/>
              </a:solidFill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25475" y="279400"/>
            <a:ext cx="5761038" cy="4321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Note that there different categories that can be used according to the business environment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3BDABD4-B8EC-4373-A6CD-056F0E191BE2}" type="slidenum">
              <a:rPr lang="en-CA" altLang="en-US" smtClean="0">
                <a:solidFill>
                  <a:srgbClr val="000000"/>
                </a:solidFill>
                <a:ea typeface="Geneva"/>
                <a:cs typeface="Geneva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CA" altLang="en-US" smtClean="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ea typeface="Geneva"/>
                <a:cs typeface="Geneva"/>
              </a:rPr>
              <a:t>Finish the day by doing a review…  See next slide.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Which of these did you see in the DOA simulation?</a:t>
            </a: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0B5C7A5-52E7-4A66-A7A4-C9B9586CE5CA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Transition 1: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 smtClean="0"/>
              <a:t>What are the relevant process</a:t>
            </a:r>
            <a:r>
              <a:rPr lang="en-CA" baseline="0" dirty="0" smtClean="0"/>
              <a:t> outputs?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baseline="0" dirty="0" smtClean="0"/>
          </a:p>
          <a:p>
            <a:r>
              <a:rPr lang="en-CA" baseline="0" dirty="0" smtClean="0"/>
              <a:t>Transition 2: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Depends on who the client is. Who is the client?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baseline="0" dirty="0" smtClean="0"/>
          </a:p>
          <a:p>
            <a:r>
              <a:rPr lang="en-CA" baseline="0" dirty="0" smtClean="0"/>
              <a:t>Transition 3: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They all are, but the end user who is directly affected by the product or service should be considered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D9D23-64AF-444A-8F5E-93711C3A095C}" type="slidenum">
              <a:rPr lang="en-CA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47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Stakeholders can create the terms that govern your delivery: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e.g.:  firearms permit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-end user might want to get permit instantly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-stakeholder – government – has instituted a mandatory delay (cooling off period) and safety training that the permit-givers must respect</a:t>
            </a:r>
            <a:endParaRPr lang="fr-CA" alt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B0E6F8F-D46C-4FC2-B144-821600641B10}" type="slidenum">
              <a:rPr lang="en-US" altLang="en-US" smtClean="0">
                <a:solidFill>
                  <a:srgbClr val="000000"/>
                </a:solidFill>
                <a:ea typeface="Geneva"/>
                <a:cs typeface="Geneva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smtClean="0">
              <a:solidFill>
                <a:srgbClr val="000000"/>
              </a:solidFill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148484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BE5DBCE-9947-484D-8878-CEDF3666639B}" type="slidenum">
              <a:rPr lang="en-CA" altLang="en-US"/>
              <a:pPr algn="r" eaLnBrk="1" hangingPunct="1">
                <a:spcBef>
                  <a:spcPct val="0"/>
                </a:spcBef>
              </a:pPr>
              <a:t>32</a:t>
            </a:fld>
            <a:endParaRPr lang="en-CA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noProof="0" dirty="0" smtClean="0"/>
              <a:t>1. Accueillir la caution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noProof="0" dirty="0" smtClean="0"/>
              <a:t>2.</a:t>
            </a:r>
            <a:r>
              <a:rPr lang="fr-CA" baseline="0" noProof="0" dirty="0" smtClean="0"/>
              <a:t> Imprimer les documents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baseline="0" noProof="0" dirty="0" smtClean="0"/>
              <a:t>3. Ramasser les documents imprimés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baseline="0" noProof="0" dirty="0" smtClean="0"/>
              <a:t>4. Obtenir la pièce d’identité de la caution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baseline="0" noProof="0" dirty="0" smtClean="0"/>
              <a:t>5. Photocopier la pièce d’identité de la caution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baseline="0" noProof="0" dirty="0" smtClean="0"/>
              <a:t>6. Jeter l’original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baseline="0" noProof="0" dirty="0" smtClean="0"/>
              <a:t>7. Rendre la pièce d’identité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noProof="0" dirty="0" smtClean="0"/>
              <a:t>1. Procéder à l’enregistrement</a:t>
            </a:r>
            <a:r>
              <a:rPr lang="fr-CA" baseline="0" noProof="0" dirty="0" smtClean="0"/>
              <a:t> de</a:t>
            </a:r>
            <a:r>
              <a:rPr lang="fr-CA" noProof="0" dirty="0" smtClean="0"/>
              <a:t> l’interprète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noProof="0" dirty="0" smtClean="0"/>
              <a:t>2. Obtenir un laissez-passer temporaire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noProof="0" dirty="0" smtClean="0"/>
              <a:t>3. Demander à</a:t>
            </a:r>
            <a:r>
              <a:rPr lang="fr-CA" baseline="0" noProof="0" dirty="0" smtClean="0"/>
              <a:t> l’interprète d’attendre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r>
              <a:rPr lang="fr-CA" baseline="0" noProof="0" dirty="0" smtClean="0"/>
              <a:t>Examiner le SEA</a:t>
            </a:r>
          </a:p>
          <a:p>
            <a:pPr marL="171161" indent="-171161">
              <a:buFont typeface="Arial" panose="020B0604020202020204" pitchFamily="34" charset="0"/>
              <a:buChar char="•"/>
            </a:pPr>
            <a:endParaRPr lang="fr-CA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08899D-70FF-4F89-89E8-88AC4E86C48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519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Defined spaces, defined communication, short distances, appropriate silos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D9D23-64AF-444A-8F5E-93711C3A095C}" type="slidenum">
              <a:rPr lang="en-CA" smtClean="0"/>
              <a:pPr>
                <a:defRPr/>
              </a:pPr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3196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Debrief as a group</a:t>
            </a:r>
          </a:p>
        </p:txBody>
      </p:sp>
      <p:sp>
        <p:nvSpPr>
          <p:cNvPr id="151556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F7724D-05E2-49C5-9C42-365D220160B4}" type="slidenum">
              <a:rPr lang="en-CA" altLang="en-US"/>
              <a:pPr algn="r" eaLnBrk="1" hangingPunct="1">
                <a:spcBef>
                  <a:spcPct val="0"/>
                </a:spcBef>
              </a:pPr>
              <a:t>37</a:t>
            </a:fld>
            <a:endParaRPr lang="en-CA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>
                <a:latin typeface="Times New Roman" pitchFamily="18" charset="0"/>
              </a:rPr>
              <a:t>CRAIG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398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923A7-7DCE-4671-B904-9536777A2D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35820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BF79F966-42FD-4995-A95F-0E74220AB32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023379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01B41B91-D73F-41DF-B843-7FD300B223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06346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01F96D1F-C4D2-4002-8F2F-693B8C14DE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627618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E5B3DAD6-8719-4FE5-ACA9-E49ECF79E5C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478912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CC5AAFA-0224-4090-B513-42506F7F365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46911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5339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1B909C5B-FA80-4BDC-A3CB-9DF10A70B80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809604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B5D5C27E-358E-4FBA-9B6E-205B2B27816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237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1BA29-ACEA-4AE2-9DF3-102245A82F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489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4BF98-5A0B-4594-8AE3-71B8F61B7E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24653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67FAB-0545-4AFF-9B24-D37E4E0FC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61058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2F962-78F4-48EC-8ED2-F0449D2FD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90884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LA backgroun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731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8FB72EA4-9E46-45B3-889E-9193A4C9F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535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EF080422-534D-4EB2-97BB-EF759679A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3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27898ECA-A966-48D2-92D0-140F3EA05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67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B025357D-6E9E-4950-BBDA-0103E258A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5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783D2-BC3B-46E7-A429-DBAB21FD72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40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B6277BE6-FF44-4EEA-BC93-DECBF3256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17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275F83A6-8099-4892-8C7C-BDA23DD0B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35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637B163A-1C41-412A-91A0-19B453C25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97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B6B608C3-D27C-4381-8ED7-050AA5580D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35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5953FAA8-9BDB-4C90-81DF-FCEA905D2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39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292D7C45-C5F0-4F02-8DAC-A1C822E83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619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175BC3E5-722A-4876-9AB8-F2A09F418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615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D5628843-33FF-497C-A7CB-38F7E9933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7575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0"/>
            </a:lvl1pPr>
          </a:lstStyle>
          <a:p>
            <a:pPr>
              <a:defRPr/>
            </a:pPr>
            <a:fld id="{614555B2-5B17-4B19-A45D-9B5C1BE14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99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DD756E3B-4BDF-4A0A-9FA5-F523DBDE785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159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5EC84-184E-497C-B728-0C551B581E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5272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BFAF27CA-41E4-4B43-BD82-1E0AD5E4CD1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9387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08304281-292A-4158-AC51-F20BB9534C9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91560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7913" cy="369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2819400"/>
            <a:ext cx="3619500" cy="369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1250F7BD-3ABA-4749-BE7C-BCF66B4F0AD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59091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91B189F4-92FE-42BF-81E7-C3F70E32408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19278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891A2FED-B798-463D-85C9-D69F999AFA9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20965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3B09C2E-4468-4572-91CB-5462E1741B6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71902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8203176-3483-4DE4-AD10-C0165F501D4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88482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D6963EC-0783-4847-BF95-7EE006B00F4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22011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24F0FFF3-1166-446A-8ABB-7014A10BFC9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31945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6263" cy="506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5068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1921164F-9DC5-4B62-A793-05440BECD47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785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59D36-199C-4C86-BCE0-BA680F74D3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438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89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7913" cy="369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2819400"/>
            <a:ext cx="3619500" cy="369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0F605F19-17E7-42D8-88E0-E3AA1508D85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7724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89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89813" cy="1771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743450"/>
            <a:ext cx="7389813" cy="1773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56B46676-FEF2-4667-AB23-926203DA09C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90187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18869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3B134344-A767-4C6D-8173-6C304B7C732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29433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FB782601-9E9F-4386-A137-A28C20F8639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55867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F3BCB9D-FA49-428C-84E8-D78AD17C9B8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37003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923FF35-4A2A-44FD-A35E-0E025312CB7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45114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98B20F97-65C6-45CE-BC1A-352CE77F861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88340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240389F-A853-4980-9E6D-6EB0D9E0036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90001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2E0424FE-8C45-4B7C-815E-88D56F42565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194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E502E-962F-4061-BD45-817CF78018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265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5E09292B-C831-4CAD-8406-8A40BF56DBC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2837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71DFBA6B-4A88-4DA6-A6B2-21D0C460A5D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9012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F37336B9-9F50-4667-940A-21B75263D64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62977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5339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CC28234D-5065-43F7-8B3F-2B342E91459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37552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2DBE4764-CE26-4EFD-83A7-53C32967CCA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33774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20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720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74845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BF6C3B30-F14C-4752-A7E1-8698ADA71E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680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C44CE206-E42C-43B5-8993-A6366C6D68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748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D73AA786-6574-419C-8874-835E8A4B28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988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20A8B0CB-C57A-4532-AC82-96A5982A12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96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8383A-6397-4DEC-B71D-0CA6662717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06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F2DE4409-A1D5-4654-8587-7330F13C8A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8716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2F5D7F8D-A7EC-4AD2-A86C-BC3E8E7D28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334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FEAAF8E5-A45E-481E-AA67-50D2EA7EF5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5057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BAD62EEF-6D52-4A16-8B23-5EFF304AC0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4267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C6CFAA78-9189-455A-9A3F-B0E05837F8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9225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B125345C-A263-41AE-9487-AFCD7832B9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3913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3BDD457F-37AF-46D5-ACAF-39B107B608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11122"/>
      </p:ext>
    </p:extLst>
  </p:cSld>
  <p:clrMapOvr>
    <a:masterClrMapping/>
  </p:clrMapOvr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E37D9AB0-2956-4295-BAB3-9EDE690BE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4983"/>
      </p:ext>
    </p:extLst>
  </p:cSld>
  <p:clrMapOvr>
    <a:masterClrMapping/>
  </p:clrMapOvr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6BFE232D-C344-40BA-9358-0CBC33699A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08874"/>
      </p:ext>
    </p:extLst>
  </p:cSld>
  <p:clrMapOvr>
    <a:masterClrMapping/>
  </p:clrMapOvr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061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6460D-1547-4694-B86C-CE28E169A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593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8BF698E6-64F4-4E87-ABC1-E66A85DDDCB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35501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F0E4477A-C9FD-4319-ADE1-049C99D6635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8933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80191E24-A43D-43D6-B0D9-0A461C25DF5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20649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05507C00-7958-4B17-B593-D8FCFCA952C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311075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B07A7A29-79F6-4864-945B-CABC853CBC7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88064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63FDFAAA-5330-4C86-B987-1C29AFBB0AF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27492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BCE58A64-625A-4460-AB54-C9C4BBE0536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6089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BF0E1A69-739B-497D-8D6F-0DB4DCA51F8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667608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4AAAF4A0-7612-4F1D-913E-4DB5652ECC7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30674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E9A239F6-B0EC-467E-B41B-3FE8A9D8BA6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0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EC530-F519-47B4-9E1F-31C3656D42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0032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533900"/>
            <a:ext cx="7391400" cy="156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2F0AAA7D-226B-49D8-986B-0FAD9B6CC8A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72573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aseline="-25000"/>
            </a:lvl1pPr>
          </a:lstStyle>
          <a:p>
            <a:pPr>
              <a:defRPr/>
            </a:pPr>
            <a:fld id="{4705D1AF-07A9-41F3-913F-8B16FB27FD3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620171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RB-Cover-pp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17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</p:spTree>
    <p:extLst>
      <p:ext uri="{BB962C8B-B14F-4D97-AF65-F5344CB8AC3E}">
        <p14:creationId xmlns:p14="http://schemas.microsoft.com/office/powerpoint/2010/main" val="236383491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F58271F5-6D32-406D-BDB4-8D3C59AFC9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27563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616CDCD4-3646-4AED-926C-529F720308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4604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206F6461-EFF5-4845-BA7D-AE0C6C9E6C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66092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CACFA990-C34A-4906-AAFA-263600EC63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2698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5FC8FD51-EA7B-483F-A521-6035A577DE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2505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43897A3-4368-44AE-BD66-3564CABFB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384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7C1BD39F-4C16-49DC-B492-49DDB189E2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95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679FD-ABD2-4A00-8F68-1702575B7B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41610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852E93B0-CFCC-49AC-A67E-289E90E764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5633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D9F17CE7-1363-42E0-96D0-D93B2EF5F6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836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447800"/>
            <a:ext cx="184785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47800"/>
            <a:ext cx="539115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11684363-901D-4A90-A812-89C145DF19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63429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4478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2819400"/>
            <a:ext cx="7391400" cy="3276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>
              <a:defRPr/>
            </a:pPr>
            <a:fld id="{2A8B3D61-65AC-41CC-B69F-9CF2FE7D0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7286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RB-Cover-pp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590800"/>
            <a:ext cx="502920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5029200"/>
            <a:ext cx="50292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6042836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E65A1B78-A384-4F9D-B6F8-1F5C18D541B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378499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4CF9728B-1009-44D1-A81D-5AFB6DC731F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047604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819400"/>
            <a:ext cx="36195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DE5CDB4F-8244-45F2-85C4-0EB56B4AA6E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211727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BC7E5531-75AE-42AF-9CD2-82331D8609E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48864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aseline="-25000"/>
            </a:lvl1pPr>
          </a:lstStyle>
          <a:p>
            <a:pPr>
              <a:defRPr/>
            </a:pPr>
            <a:fld id="{17AA57B5-BCAB-4B6E-A314-27CB9A95CC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532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RB-Inside-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B092846-B705-4444-8B8D-297D81F17F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58" r:id="rId1"/>
    <p:sldLayoutId id="2147485545" r:id="rId2"/>
    <p:sldLayoutId id="2147485546" r:id="rId3"/>
    <p:sldLayoutId id="2147485547" r:id="rId4"/>
    <p:sldLayoutId id="2147485548" r:id="rId5"/>
    <p:sldLayoutId id="2147485549" r:id="rId6"/>
    <p:sldLayoutId id="2147485550" r:id="rId7"/>
    <p:sldLayoutId id="2147485551" r:id="rId8"/>
    <p:sldLayoutId id="2147485552" r:id="rId9"/>
    <p:sldLayoutId id="2147485553" r:id="rId10"/>
    <p:sldLayoutId id="2147485554" r:id="rId11"/>
    <p:sldLayoutId id="2147485555" r:id="rId12"/>
    <p:sldLayoutId id="2147485556" r:id="rId13"/>
    <p:sldLayoutId id="2147485557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RB-Inside-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CE4ADBD0-1BF1-4AED-8A74-2B72B3DEF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59" r:id="rId1"/>
    <p:sldLayoutId id="2147485560" r:id="rId2"/>
    <p:sldLayoutId id="2147485561" r:id="rId3"/>
    <p:sldLayoutId id="2147485562" r:id="rId4"/>
    <p:sldLayoutId id="2147485563" r:id="rId5"/>
    <p:sldLayoutId id="2147485564" r:id="rId6"/>
    <p:sldLayoutId id="2147485565" r:id="rId7"/>
    <p:sldLayoutId id="2147485566" r:id="rId8"/>
    <p:sldLayoutId id="2147485567" r:id="rId9"/>
    <p:sldLayoutId id="2147485568" r:id="rId10"/>
    <p:sldLayoutId id="2147485569" r:id="rId11"/>
    <p:sldLayoutId id="2147485570" r:id="rId12"/>
    <p:sldLayoutId id="2147485571" r:id="rId13"/>
    <p:sldLayoutId id="2147485572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898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89813" cy="369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defTabSz="449263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DB8BBAFC-4E04-4104-A729-14D270744AF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73" r:id="rId1"/>
    <p:sldLayoutId id="2147485574" r:id="rId2"/>
    <p:sldLayoutId id="2147485575" r:id="rId3"/>
    <p:sldLayoutId id="2147485576" r:id="rId4"/>
    <p:sldLayoutId id="2147485577" r:id="rId5"/>
    <p:sldLayoutId id="2147485578" r:id="rId6"/>
    <p:sldLayoutId id="2147485579" r:id="rId7"/>
    <p:sldLayoutId id="2147485580" r:id="rId8"/>
    <p:sldLayoutId id="2147485581" r:id="rId9"/>
    <p:sldLayoutId id="2147485582" r:id="rId10"/>
    <p:sldLayoutId id="2147485583" r:id="rId11"/>
    <p:sldLayoutId id="2147485584" r:id="rId12"/>
    <p:sldLayoutId id="2147485585" r:id="rId13"/>
  </p:sldLayoutIdLst>
  <p:hf hdr="0" ft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+mj-lt"/>
          <a:ea typeface="MS PGothic" pitchFamily="34" charset="-128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0000"/>
          </a:solidFill>
          <a:latin typeface="Arial" charset="0"/>
          <a:ea typeface="MS PGothic" pitchFamily="34" charset="-128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0000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49263" rtl="0" eaLnBrk="0" fontAlgn="base" hangingPunct="0">
        <a:spcBef>
          <a:spcPts val="6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MS PGothic" pitchFamily="34" charset="-128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MS PGothic" pitchFamily="34" charset="-128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PGothic" pitchFamily="34" charset="-128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PGothic" pitchFamily="34" charset="-128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RB-Inside-pp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BA2F1FC-1BEE-4968-895B-4C84F5FB9E5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86" r:id="rId1"/>
    <p:sldLayoutId id="2147485587" r:id="rId2"/>
    <p:sldLayoutId id="2147485588" r:id="rId3"/>
    <p:sldLayoutId id="2147485589" r:id="rId4"/>
    <p:sldLayoutId id="2147485590" r:id="rId5"/>
    <p:sldLayoutId id="2147485591" r:id="rId6"/>
    <p:sldLayoutId id="2147485592" r:id="rId7"/>
    <p:sldLayoutId id="2147485593" r:id="rId8"/>
    <p:sldLayoutId id="2147485594" r:id="rId9"/>
    <p:sldLayoutId id="2147485595" r:id="rId10"/>
    <p:sldLayoutId id="2147485596" r:id="rId11"/>
    <p:sldLayoutId id="2147485597" r:id="rId12"/>
    <p:sldLayoutId id="2147485598" r:id="rId13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RB-Inside-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3E8BE61-2353-4ED1-8D39-7DFEF94AA2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99" r:id="rId1"/>
    <p:sldLayoutId id="2147485600" r:id="rId2"/>
    <p:sldLayoutId id="2147485601" r:id="rId3"/>
    <p:sldLayoutId id="2147485602" r:id="rId4"/>
    <p:sldLayoutId id="2147485603" r:id="rId5"/>
    <p:sldLayoutId id="2147485604" r:id="rId6"/>
    <p:sldLayoutId id="2147485605" r:id="rId7"/>
    <p:sldLayoutId id="2147485606" r:id="rId8"/>
    <p:sldLayoutId id="2147485607" r:id="rId9"/>
    <p:sldLayoutId id="2147485608" r:id="rId10"/>
    <p:sldLayoutId id="2147485609" r:id="rId11"/>
    <p:sldLayoutId id="2147485610" r:id="rId12"/>
    <p:sldLayoutId id="2147485611" r:id="rId13"/>
    <p:sldLayoutId id="2147485612" r:id="rId14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RB-Inside-pp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CAF79FB-153C-48F9-AE9A-2CC1A515DBA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13" r:id="rId1"/>
    <p:sldLayoutId id="2147485614" r:id="rId2"/>
    <p:sldLayoutId id="2147485615" r:id="rId3"/>
    <p:sldLayoutId id="2147485616" r:id="rId4"/>
    <p:sldLayoutId id="2147485617" r:id="rId5"/>
    <p:sldLayoutId id="2147485618" r:id="rId6"/>
    <p:sldLayoutId id="2147485619" r:id="rId7"/>
    <p:sldLayoutId id="2147485620" r:id="rId8"/>
    <p:sldLayoutId id="2147485621" r:id="rId9"/>
    <p:sldLayoutId id="2147485622" r:id="rId10"/>
    <p:sldLayoutId id="2147485623" r:id="rId11"/>
    <p:sldLayoutId id="2147485624" r:id="rId12"/>
    <p:sldLayoutId id="2147485625" r:id="rId13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IRB-Inside-ppt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aseline="-25000">
                <a:solidFill>
                  <a:srgbClr val="7C6A55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6FF0926-1F5F-4E14-9093-8A826A0E51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39" r:id="rId1"/>
    <p:sldLayoutId id="2147485640" r:id="rId2"/>
    <p:sldLayoutId id="2147485641" r:id="rId3"/>
    <p:sldLayoutId id="2147485642" r:id="rId4"/>
    <p:sldLayoutId id="2147485643" r:id="rId5"/>
    <p:sldLayoutId id="2147485644" r:id="rId6"/>
    <p:sldLayoutId id="2147485645" r:id="rId7"/>
    <p:sldLayoutId id="2147485646" r:id="rId8"/>
    <p:sldLayoutId id="2147485647" r:id="rId9"/>
    <p:sldLayoutId id="2147485648" r:id="rId10"/>
    <p:sldLayoutId id="2147485649" r:id="rId11"/>
    <p:sldLayoutId id="2147485650" r:id="rId12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RB-Inside-ppt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47800"/>
            <a:ext cx="7391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19400"/>
            <a:ext cx="739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baseline="0">
                <a:solidFill>
                  <a:srgbClr val="000000"/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4B645DE-E627-4FEC-A5B9-EC4D259D1DB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410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52" r:id="rId1"/>
    <p:sldLayoutId id="2147485653" r:id="rId2"/>
    <p:sldLayoutId id="2147485654" r:id="rId3"/>
    <p:sldLayoutId id="2147485655" r:id="rId4"/>
    <p:sldLayoutId id="2147485656" r:id="rId5"/>
    <p:sldLayoutId id="2147485657" r:id="rId6"/>
    <p:sldLayoutId id="2147485658" r:id="rId7"/>
    <p:sldLayoutId id="2147485659" r:id="rId8"/>
    <p:sldLayoutId id="2147485660" r:id="rId9"/>
    <p:sldLayoutId id="2147485661" r:id="rId10"/>
    <p:sldLayoutId id="2147485662" r:id="rId11"/>
    <p:sldLayoutId id="2147485663" r:id="rId12"/>
    <p:sldLayoutId id="2147485664" r:id="rId13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3A6B0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35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D19E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image" Target="../media/image10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slideLayout" Target="../slideLayouts/slideLayout70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png"/><Relationship Id="rId4" Type="http://schemas.openxmlformats.org/officeDocument/2006/relationships/oleObject" Target="../embeddings/Microsoft_Excel_Chart1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png"/><Relationship Id="rId4" Type="http://schemas.openxmlformats.org/officeDocument/2006/relationships/oleObject" Target="../embeddings/Microsoft_Excel_Chart2.xls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emf"/><Relationship Id="rId4" Type="http://schemas.openxmlformats.org/officeDocument/2006/relationships/oleObject" Target="../embeddings/Microsoft_Excel_97-2003_Worksheet3.xls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4. analyser</a:t>
            </a:r>
            <a:endParaRPr lang="en-CA" dirty="0"/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Programme de formation aux principes «Lean»– certification Ceinture verte 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7DB1F8E-6DBE-400D-92F1-356AF8E7750F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000" smtClean="0">
              <a:ea typeface="Gene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250825" y="620713"/>
            <a:ext cx="8229600" cy="720725"/>
          </a:xfrm>
        </p:spPr>
        <p:txBody>
          <a:bodyPr/>
          <a:lstStyle/>
          <a:p>
            <a:pPr eaLnBrk="1" hangingPunct="1"/>
            <a:r>
              <a:rPr lang="fr-CA" altLang="en-US" sz="3200" smtClean="0"/>
              <a:t>Qu’en est-il des autres intervenants?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8413"/>
            <a:ext cx="8229600" cy="4446587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z="2000" smtClean="0"/>
              <a:t>Vous devrez toujours satisfaire certains d’entre eux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000" smtClean="0"/>
              <a:t>Certains d’entre eux :</a:t>
            </a:r>
          </a:p>
          <a:p>
            <a:pPr marL="628650" lvl="1" indent="-268288" eaLnBrk="1" hangingPunct="1">
              <a:lnSpc>
                <a:spcPct val="85000"/>
              </a:lnSpc>
              <a:buFont typeface="Arial" pitchFamily="34" charset="0"/>
              <a:buChar char="•"/>
            </a:pPr>
            <a:r>
              <a:rPr lang="fr-CA" altLang="en-US" sz="1800" smtClean="0"/>
              <a:t>Établissent votre mandat</a:t>
            </a:r>
          </a:p>
          <a:p>
            <a:pPr marL="628650" lvl="1" indent="-268288" eaLnBrk="1" hangingPunct="1">
              <a:lnSpc>
                <a:spcPct val="85000"/>
              </a:lnSpc>
              <a:buFont typeface="Arial" pitchFamily="34" charset="0"/>
              <a:buChar char="•"/>
            </a:pPr>
            <a:r>
              <a:rPr lang="fr-CA" altLang="en-US" sz="1800" smtClean="0"/>
              <a:t>Influent sur vos modes de prestation </a:t>
            </a:r>
          </a:p>
          <a:p>
            <a:pPr marL="628650" lvl="1" indent="-268288" eaLnBrk="1" hangingPunct="1">
              <a:lnSpc>
                <a:spcPct val="85000"/>
              </a:lnSpc>
              <a:buFont typeface="Arial" pitchFamily="34" charset="0"/>
              <a:buChar char="•"/>
            </a:pPr>
            <a:r>
              <a:rPr lang="fr-CA" altLang="en-US" sz="1800" smtClean="0"/>
              <a:t>Sont chargés de vous réglementer</a:t>
            </a:r>
          </a:p>
          <a:p>
            <a:pPr marL="628650" lvl="1" indent="-268288" eaLnBrk="1" hangingPunct="1">
              <a:lnSpc>
                <a:spcPct val="85000"/>
              </a:lnSpc>
              <a:buFont typeface="Arial" pitchFamily="34" charset="0"/>
              <a:buChar char="•"/>
            </a:pPr>
            <a:r>
              <a:rPr lang="fr-CA" altLang="en-US" sz="1800" smtClean="0"/>
              <a:t>Déterminent votre financement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000" smtClean="0"/>
              <a:t>Lesquels des besoins de ces intervenants chercherez-vous à combler?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000" smtClean="0"/>
              <a:t>En exécutant votre principale activité de la bonne façon, vous pouvez libérer des capacités que vous pouvez alors consacrer à la prestation de services à vos « autres » principaux intervenants clés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000" smtClean="0"/>
              <a:t>Comment déterminer ce qui est « à valeur ajoutée » à moins de savoir d’abord quels intervenants vous devez chercher à satisfaire et, ensuite, comment ces intervenants définissent la « valeur »?</a:t>
            </a:r>
            <a:endParaRPr lang="fr-CA" alt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6E5D846-EC58-4167-8F18-36BA6BDD9D6E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96200" cy="137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altLang="en-US" sz="3200" smtClean="0"/>
              <a:t>Étape 2 : Établissement de priorités – remplir le diagramme et discuter</a:t>
            </a:r>
          </a:p>
        </p:txBody>
      </p:sp>
      <p:sp>
        <p:nvSpPr>
          <p:cNvPr id="10035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57C9D0D-15A2-4127-9902-7DAAF0165327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000" smtClean="0">
              <a:ea typeface="Geneva"/>
            </a:endParaRPr>
          </a:p>
        </p:txBody>
      </p:sp>
      <p:sp>
        <p:nvSpPr>
          <p:cNvPr id="5" name="Oval 4"/>
          <p:cNvSpPr/>
          <p:nvPr/>
        </p:nvSpPr>
        <p:spPr>
          <a:xfrm>
            <a:off x="3790950" y="3124200"/>
            <a:ext cx="17145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2400" baseline="-25000">
              <a:solidFill>
                <a:srgbClr val="FFFFFF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771775" y="2420938"/>
            <a:ext cx="3752850" cy="26479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2400" baseline="-2500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43000" y="1346200"/>
            <a:ext cx="7010400" cy="4292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2400" baseline="-25000" dirty="0">
              <a:solidFill>
                <a:srgbClr val="FFFFFF"/>
              </a:solidFill>
            </a:endParaRPr>
          </a:p>
        </p:txBody>
      </p:sp>
      <p:sp>
        <p:nvSpPr>
          <p:cNvPr id="100359" name="TextBox 7"/>
          <p:cNvSpPr txBox="1">
            <a:spLocks noChangeArrowheads="1"/>
          </p:cNvSpPr>
          <p:nvPr/>
        </p:nvSpPr>
        <p:spPr bwMode="auto">
          <a:xfrm>
            <a:off x="4089400" y="3549650"/>
            <a:ext cx="13208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Définitif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« doit satisfaire »</a:t>
            </a:r>
            <a:endParaRPr lang="fr-CA" altLang="en-US" sz="2400" b="1" baseline="-25000">
              <a:ea typeface="Geneva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2000" b="1" baseline="-25000">
                <a:ea typeface="Geneva"/>
              </a:rPr>
              <a:t>3 sur 3</a:t>
            </a:r>
          </a:p>
        </p:txBody>
      </p:sp>
      <p:sp>
        <p:nvSpPr>
          <p:cNvPr id="100360" name="TextBox 8"/>
          <p:cNvSpPr txBox="1">
            <a:spLocks noChangeArrowheads="1"/>
          </p:cNvSpPr>
          <p:nvPr/>
        </p:nvSpPr>
        <p:spPr bwMode="auto">
          <a:xfrm>
            <a:off x="3995738" y="4292600"/>
            <a:ext cx="1522412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Dans l’expectative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« devrait satisfaire »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2 sur 3</a:t>
            </a:r>
          </a:p>
        </p:txBody>
      </p:sp>
      <p:sp>
        <p:nvSpPr>
          <p:cNvPr id="100361" name="TextBox 9"/>
          <p:cNvSpPr txBox="1">
            <a:spLocks noChangeArrowheads="1"/>
          </p:cNvSpPr>
          <p:nvPr/>
        </p:nvSpPr>
        <p:spPr bwMode="auto">
          <a:xfrm>
            <a:off x="3924300" y="5157788"/>
            <a:ext cx="1592263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Latent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« pourrait satisfaire »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ea typeface="Geneva"/>
              </a:rPr>
              <a:t>1 sur 3</a:t>
            </a:r>
          </a:p>
        </p:txBody>
      </p:sp>
      <p:sp>
        <p:nvSpPr>
          <p:cNvPr id="100362" name="TextBox 10"/>
          <p:cNvSpPr txBox="1">
            <a:spLocks noChangeArrowheads="1"/>
          </p:cNvSpPr>
          <p:nvPr/>
        </p:nvSpPr>
        <p:spPr bwMode="auto">
          <a:xfrm>
            <a:off x="4572000" y="32131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</a:rPr>
              <a:t>1</a:t>
            </a:r>
          </a:p>
        </p:txBody>
      </p:sp>
      <p:sp>
        <p:nvSpPr>
          <p:cNvPr id="100363" name="TextBox 11"/>
          <p:cNvSpPr txBox="1">
            <a:spLocks noChangeArrowheads="1"/>
          </p:cNvSpPr>
          <p:nvPr/>
        </p:nvSpPr>
        <p:spPr bwMode="auto">
          <a:xfrm>
            <a:off x="5511800" y="2962275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</a:rPr>
              <a:t>2</a:t>
            </a:r>
          </a:p>
        </p:txBody>
      </p:sp>
      <p:sp>
        <p:nvSpPr>
          <p:cNvPr id="100364" name="TextBox 12"/>
          <p:cNvSpPr txBox="1">
            <a:spLocks noChangeArrowheads="1"/>
          </p:cNvSpPr>
          <p:nvPr/>
        </p:nvSpPr>
        <p:spPr bwMode="auto">
          <a:xfrm>
            <a:off x="3124200" y="334486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</a:rPr>
              <a:t>3</a:t>
            </a:r>
          </a:p>
        </p:txBody>
      </p:sp>
      <p:sp>
        <p:nvSpPr>
          <p:cNvPr id="100365" name="TextBox 13"/>
          <p:cNvSpPr txBox="1">
            <a:spLocks noChangeArrowheads="1"/>
          </p:cNvSpPr>
          <p:nvPr/>
        </p:nvSpPr>
        <p:spPr bwMode="auto">
          <a:xfrm>
            <a:off x="7162800" y="2962275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</a:rPr>
              <a:t>4</a:t>
            </a:r>
          </a:p>
        </p:txBody>
      </p:sp>
      <p:sp>
        <p:nvSpPr>
          <p:cNvPr id="100366" name="TextBox 14"/>
          <p:cNvSpPr txBox="1">
            <a:spLocks noChangeArrowheads="1"/>
          </p:cNvSpPr>
          <p:nvPr/>
        </p:nvSpPr>
        <p:spPr bwMode="auto">
          <a:xfrm>
            <a:off x="1752600" y="4113213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</a:rPr>
              <a:t>5</a:t>
            </a:r>
          </a:p>
        </p:txBody>
      </p:sp>
      <p:sp>
        <p:nvSpPr>
          <p:cNvPr id="100367" name="TextBox 15"/>
          <p:cNvSpPr txBox="1">
            <a:spLocks noChangeArrowheads="1"/>
          </p:cNvSpPr>
          <p:nvPr/>
        </p:nvSpPr>
        <p:spPr bwMode="auto">
          <a:xfrm>
            <a:off x="6807200" y="455136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 baseline="-25000">
                <a:solidFill>
                  <a:srgbClr val="FF0000"/>
                </a:solidFill>
                <a:ea typeface="Geneva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451" y="4046504"/>
            <a:ext cx="1116901" cy="63266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780" y="4126672"/>
            <a:ext cx="1116901" cy="63266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40" y="4068824"/>
            <a:ext cx="1116901" cy="63266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52" y="4046903"/>
            <a:ext cx="1116901" cy="63266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71" y="3237378"/>
            <a:ext cx="1116901" cy="63266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47" y="2540680"/>
            <a:ext cx="1116901" cy="632660"/>
          </a:xfrm>
          <a:prstGeom prst="rect">
            <a:avLst/>
          </a:prstGeom>
        </p:spPr>
      </p:pic>
      <p:sp>
        <p:nvSpPr>
          <p:cNvPr id="101384" name="Slide Number Placeholder 3"/>
          <p:cNvSpPr>
            <a:spLocks noGrp="1"/>
          </p:cNvSpPr>
          <p:nvPr>
            <p:ph type="sldNum" sz="quarter" idx="10"/>
            <p:custDataLst>
              <p:tags r:id="rId7"/>
            </p:custDataLst>
          </p:nvPr>
        </p:nvSpPr>
        <p:spPr>
          <a:xfrm>
            <a:off x="6688138" y="6251575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A181977-A9AC-46DD-ACF1-C2293335B06D}" type="slidenum">
              <a:rPr lang="en-US" altLang="en-US" sz="1000" smtClean="0">
                <a:solidFill>
                  <a:srgbClr val="000000"/>
                </a:solidFill>
                <a:ea typeface="Geneva"/>
                <a:cs typeface="Geneva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000" smtClean="0">
              <a:solidFill>
                <a:srgbClr val="000000"/>
              </a:solidFill>
              <a:ea typeface="Geneva"/>
              <a:cs typeface="Geneva"/>
            </a:endParaRPr>
          </a:p>
        </p:txBody>
      </p:sp>
      <p:sp>
        <p:nvSpPr>
          <p:cNvPr id="7" name="Rectangle 6"/>
          <p:cNvSpPr/>
          <p:nvPr>
            <p:custDataLst>
              <p:tags r:id="rId8"/>
            </p:custDataLst>
          </p:nvPr>
        </p:nvSpPr>
        <p:spPr bwMode="auto">
          <a:xfrm>
            <a:off x="457200" y="1144588"/>
            <a:ext cx="8077200" cy="5181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r>
              <a:rPr lang="fr-CA" sz="3200" b="1" baseline="-25000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Ressources humaines – résultat :</a:t>
            </a:r>
            <a:r>
              <a:rPr lang="fr-CA" sz="3200" b="1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 </a:t>
            </a:r>
            <a:r>
              <a:rPr lang="fr-CA" sz="3200" b="1" baseline="-25000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dotation d’un poste de PM-05 </a:t>
            </a:r>
            <a:r>
              <a:rPr lang="fr-CA" sz="3200" b="1" dirty="0">
                <a:solidFill>
                  <a:srgbClr val="FF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 </a:t>
            </a:r>
            <a:endParaRPr lang="fr-CA" sz="3200" b="1" baseline="-25000" dirty="0">
              <a:solidFill>
                <a:srgbClr val="FF0000"/>
              </a:solidFill>
              <a:latin typeface="Bradley Hand ITC" pitchFamily="66" charset="0"/>
              <a:ea typeface="Geneva" pitchFamily="-96" charset="-128"/>
              <a:cs typeface="+mn-cs"/>
            </a:endParaRPr>
          </a:p>
          <a:p>
            <a:pPr eaLnBrk="0" hangingPunct="0">
              <a:defRPr/>
            </a:pPr>
            <a:r>
              <a:rPr lang="fr-CA" sz="2400" b="1" baseline="-25000" dirty="0">
                <a:solidFill>
                  <a:srgbClr val="7C6A55"/>
                </a:solidFill>
                <a:latin typeface="Arial" charset="0"/>
                <a:ea typeface="Geneva" pitchFamily="-96" charset="-128"/>
                <a:cs typeface="+mn-cs"/>
              </a:rPr>
              <a:t> </a:t>
            </a:r>
            <a:r>
              <a:rPr lang="fr-CA" sz="3200" b="1" baseline="-25000" dirty="0">
                <a:solidFill>
                  <a:srgbClr val="000000"/>
                </a:solidFill>
                <a:latin typeface="Bradley Hand ITC" pitchFamily="66" charset="0"/>
                <a:ea typeface="Geneva" pitchFamily="-96" charset="-128"/>
                <a:cs typeface="+mn-cs"/>
              </a:rPr>
              <a:t>Nom de l’intervenant   	</a:t>
            </a:r>
            <a:r>
              <a:rPr lang="fr-CA" sz="2400" b="1" baseline="-25000" dirty="0">
                <a:solidFill>
                  <a:srgbClr val="7C6A55"/>
                </a:solidFill>
                <a:latin typeface="Arial" charset="0"/>
                <a:ea typeface="Geneva" pitchFamily="-96" charset="-128"/>
                <a:cs typeface="+mn-cs"/>
              </a:rPr>
              <a:t>	</a:t>
            </a:r>
          </a:p>
        </p:txBody>
      </p:sp>
      <p:sp>
        <p:nvSpPr>
          <p:cNvPr id="101386" name="TextBox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776663" y="1677988"/>
            <a:ext cx="4546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2800" b="1" baseline="-25000">
                <a:solidFill>
                  <a:srgbClr val="000000"/>
                </a:solidFill>
                <a:latin typeface="Bradley Hand ITC" pitchFamily="66" charset="0"/>
                <a:ea typeface="Geneva"/>
              </a:rPr>
              <a:t>Mode de livraison  du produit  / prestation du service</a:t>
            </a:r>
          </a:p>
        </p:txBody>
      </p:sp>
      <p:pic>
        <p:nvPicPr>
          <p:cNvPr id="24" name="Picture 2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543" y="2588066"/>
            <a:ext cx="1116901" cy="632660"/>
          </a:xfrm>
          <a:prstGeom prst="rect">
            <a:avLst/>
          </a:prstGeom>
        </p:spPr>
      </p:pic>
      <p:cxnSp>
        <p:nvCxnSpPr>
          <p:cNvPr id="101388" name="Straight Arrow Connector 44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>
            <a:off x="2743200" y="2889250"/>
            <a:ext cx="1295400" cy="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389" name="Straight Arrow Connector 45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>
            <a:off x="2743200" y="3516313"/>
            <a:ext cx="1295400" cy="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390" name="Straight Arrow Connector 46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>
            <a:off x="2743200" y="4211638"/>
            <a:ext cx="1295400" cy="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1391" name="TextBox 6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295400" y="3917950"/>
            <a:ext cx="2619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 baseline="-25000">
                <a:solidFill>
                  <a:srgbClr val="000000"/>
                </a:solidFill>
                <a:ea typeface="Geneva"/>
              </a:rPr>
              <a:t>  </a:t>
            </a:r>
          </a:p>
        </p:txBody>
      </p:sp>
      <p:sp>
        <p:nvSpPr>
          <p:cNvPr id="101392" name="TextBox 7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019550" y="2662238"/>
            <a:ext cx="10271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>
                <a:solidFill>
                  <a:srgbClr val="000000"/>
                </a:solidFill>
                <a:ea typeface="Geneva"/>
              </a:rPr>
              <a:t>Poste doté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>
                <a:solidFill>
                  <a:srgbClr val="000000"/>
                </a:solidFill>
                <a:ea typeface="Geneva"/>
              </a:rPr>
              <a:t>en &lt; 4 mois</a:t>
            </a:r>
            <a:endParaRPr lang="fr-CA" altLang="en-US" sz="1200" b="1" baseline="-25000">
              <a:solidFill>
                <a:srgbClr val="000000"/>
              </a:solidFill>
              <a:ea typeface="Geneva"/>
            </a:endParaRPr>
          </a:p>
        </p:txBody>
      </p:sp>
      <p:pic>
        <p:nvPicPr>
          <p:cNvPr id="56" name="Picture 55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293523"/>
            <a:ext cx="1116901" cy="63266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453" y="3273718"/>
            <a:ext cx="1116901" cy="63266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53" y="2554687"/>
            <a:ext cx="1116901" cy="63266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99" y="2540680"/>
            <a:ext cx="1116901" cy="632660"/>
          </a:xfrm>
          <a:prstGeom prst="rect">
            <a:avLst/>
          </a:prstGeom>
        </p:spPr>
      </p:pic>
      <p:sp>
        <p:nvSpPr>
          <p:cNvPr id="101397" name="TextBox 60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393825" y="2670175"/>
            <a:ext cx="12493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Utilisateur final –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Gestionnaire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d’embauche</a:t>
            </a:r>
            <a:endParaRPr lang="fr-CA" altLang="en-US" sz="1000" b="1" baseline="-25000">
              <a:solidFill>
                <a:srgbClr val="000000"/>
              </a:solidFill>
              <a:ea typeface="Geneva"/>
            </a:endParaRPr>
          </a:p>
        </p:txBody>
      </p:sp>
      <p:pic>
        <p:nvPicPr>
          <p:cNvPr id="78" name="Picture 77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339" y="3286003"/>
            <a:ext cx="1116901" cy="632660"/>
          </a:xfrm>
          <a:prstGeom prst="rect">
            <a:avLst/>
          </a:prstGeom>
        </p:spPr>
      </p:pic>
      <p:sp>
        <p:nvSpPr>
          <p:cNvPr id="101399" name="TextBox 52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441950" y="2514600"/>
            <a:ext cx="1011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&lt;8 heures du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temps du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gestionnaire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nécessaire</a:t>
            </a:r>
          </a:p>
        </p:txBody>
      </p:sp>
      <p:sp>
        <p:nvSpPr>
          <p:cNvPr id="101400" name="TextBox 5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455738" y="3379788"/>
            <a:ext cx="1106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>
                <a:solidFill>
                  <a:srgbClr val="000000"/>
                </a:solidFill>
                <a:ea typeface="Geneva"/>
              </a:rPr>
              <a:t>Conseil du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>
                <a:solidFill>
                  <a:srgbClr val="000000"/>
                </a:solidFill>
                <a:ea typeface="Geneva"/>
              </a:rPr>
              <a:t>Trésor</a:t>
            </a:r>
          </a:p>
        </p:txBody>
      </p:sp>
      <p:sp>
        <p:nvSpPr>
          <p:cNvPr id="101401" name="TextBox 8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410200" y="3276600"/>
            <a:ext cx="1028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Recours à un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comité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d’évaluation 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nécessaire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fr-CA" altLang="en-US" sz="1000" b="1">
              <a:solidFill>
                <a:srgbClr val="000000"/>
              </a:solidFill>
              <a:ea typeface="Geneva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000" b="1">
                <a:solidFill>
                  <a:srgbClr val="000000"/>
                </a:solidFill>
                <a:ea typeface="Geneva"/>
              </a:rPr>
              <a:t>board</a:t>
            </a:r>
            <a:endParaRPr lang="fr-CA" altLang="en-US" sz="1000" b="1" baseline="-25000">
              <a:solidFill>
                <a:srgbClr val="000000"/>
              </a:solidFill>
              <a:ea typeface="Geneva"/>
            </a:endParaRPr>
          </a:p>
        </p:txBody>
      </p:sp>
      <p:sp>
        <p:nvSpPr>
          <p:cNvPr id="83" name="TextBox 82"/>
          <p:cNvSpPr txBox="1"/>
          <p:nvPr>
            <p:custDataLst>
              <p:tags r:id="rId25"/>
            </p:custDataLst>
          </p:nvPr>
        </p:nvSpPr>
        <p:spPr>
          <a:xfrm>
            <a:off x="3962400" y="3224213"/>
            <a:ext cx="1341438" cy="738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CA" sz="1050" b="1" dirty="0">
                <a:solidFill>
                  <a:srgbClr val="000000"/>
                </a:solidFill>
                <a:latin typeface="Arial" charset="0"/>
                <a:ea typeface="Geneva" pitchFamily="-96" charset="-128"/>
                <a:cs typeface="+mn-cs"/>
              </a:rPr>
              <a:t>La documentation</a:t>
            </a:r>
          </a:p>
          <a:p>
            <a:pPr eaLnBrk="0" hangingPunct="0">
              <a:defRPr/>
            </a:pPr>
            <a:r>
              <a:rPr lang="fr-CA" sz="1050" b="1" dirty="0">
                <a:solidFill>
                  <a:srgbClr val="000000"/>
                </a:solidFill>
                <a:latin typeface="Arial" charset="0"/>
                <a:ea typeface="Geneva" pitchFamily="-96" charset="-128"/>
                <a:cs typeface="+mn-cs"/>
              </a:rPr>
              <a:t>respecte la </a:t>
            </a:r>
          </a:p>
          <a:p>
            <a:pPr eaLnBrk="0" hangingPunct="0">
              <a:defRPr/>
            </a:pPr>
            <a:r>
              <a:rPr lang="fr-CA" sz="1050" b="1" dirty="0">
                <a:solidFill>
                  <a:srgbClr val="000000"/>
                </a:solidFill>
                <a:latin typeface="Arial" charset="0"/>
                <a:ea typeface="Geneva" pitchFamily="-96" charset="-128"/>
                <a:cs typeface="+mn-cs"/>
              </a:rPr>
              <a:t>norme relative </a:t>
            </a:r>
          </a:p>
          <a:p>
            <a:pPr eaLnBrk="0" hangingPunct="0">
              <a:defRPr/>
            </a:pPr>
            <a:r>
              <a:rPr lang="fr-CA" sz="1050" b="1" dirty="0">
                <a:solidFill>
                  <a:srgbClr val="000000"/>
                </a:solidFill>
                <a:latin typeface="Arial" charset="0"/>
                <a:ea typeface="Geneva" pitchFamily="-96" charset="-128"/>
                <a:cs typeface="+mn-cs"/>
              </a:rPr>
              <a:t>au POCRH</a:t>
            </a:r>
            <a:endParaRPr lang="fr-CA" sz="1050" b="1" baseline="-25000" dirty="0">
              <a:solidFill>
                <a:srgbClr val="000000"/>
              </a:solidFill>
              <a:latin typeface="Arial" charset="0"/>
              <a:ea typeface="Geneva" pitchFamily="-96" charset="-128"/>
              <a:cs typeface="+mn-cs"/>
            </a:endParaRPr>
          </a:p>
        </p:txBody>
      </p:sp>
      <p:pic>
        <p:nvPicPr>
          <p:cNvPr id="84" name="Picture 83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39" y="3992027"/>
            <a:ext cx="1116901" cy="632660"/>
          </a:xfrm>
          <a:prstGeom prst="rect">
            <a:avLst/>
          </a:prstGeom>
        </p:spPr>
      </p:pic>
      <p:sp>
        <p:nvSpPr>
          <p:cNvPr id="101404" name="TextBox 4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1409700" y="4038600"/>
            <a:ext cx="17145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400" b="1" baseline="-25000">
                <a:solidFill>
                  <a:srgbClr val="000000"/>
                </a:solidFill>
                <a:ea typeface="Geneva"/>
              </a:rPr>
              <a:t>Utilisateur final –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400" b="1" baseline="-25000">
                <a:solidFill>
                  <a:srgbClr val="000000"/>
                </a:solidFill>
                <a:ea typeface="Geneva"/>
              </a:rPr>
              <a:t>Candidat</a:t>
            </a:r>
          </a:p>
        </p:txBody>
      </p:sp>
      <p:pic>
        <p:nvPicPr>
          <p:cNvPr id="89" name="Picture 88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730" y="4068824"/>
            <a:ext cx="1116901" cy="63266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542" y="4046903"/>
            <a:ext cx="1116901" cy="632660"/>
          </a:xfrm>
          <a:prstGeom prst="rect">
            <a:avLst/>
          </a:prstGeom>
        </p:spPr>
      </p:pic>
      <p:sp>
        <p:nvSpPr>
          <p:cNvPr id="101407" name="TextBox 8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148138" y="4114800"/>
            <a:ext cx="10144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100" b="1">
                <a:solidFill>
                  <a:srgbClr val="000000"/>
                </a:solidFill>
                <a:ea typeface="Geneva"/>
              </a:rPr>
              <a:t>Poste doté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100" b="1">
                <a:solidFill>
                  <a:srgbClr val="000000"/>
                </a:solidFill>
                <a:ea typeface="Geneva"/>
              </a:rPr>
              <a:t>en &lt; 4 mois</a:t>
            </a:r>
            <a:endParaRPr lang="fr-CA" altLang="en-US" sz="1100" b="1" baseline="-25000">
              <a:solidFill>
                <a:srgbClr val="000000"/>
              </a:solidFill>
              <a:ea typeface="Geneva"/>
            </a:endParaRPr>
          </a:p>
        </p:txBody>
      </p:sp>
      <p:sp>
        <p:nvSpPr>
          <p:cNvPr id="101408" name="TextBox 9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5410200" y="3975100"/>
            <a:ext cx="10826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600" baseline="-25000">
                <a:solidFill>
                  <a:srgbClr val="000000"/>
                </a:solidFill>
                <a:ea typeface="Geneva"/>
              </a:rPr>
              <a:t>Qualifications évaluées de façon équitables</a:t>
            </a:r>
          </a:p>
        </p:txBody>
      </p:sp>
      <p:pic>
        <p:nvPicPr>
          <p:cNvPr id="94" name="Picture 93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375" y="2540680"/>
            <a:ext cx="1116901" cy="632660"/>
          </a:xfrm>
          <a:prstGeom prst="rect">
            <a:avLst/>
          </a:prstGeom>
        </p:spPr>
      </p:pic>
      <p:sp>
        <p:nvSpPr>
          <p:cNvPr id="101410" name="TextBox 10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705600" y="2514600"/>
            <a:ext cx="12223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solidFill>
                  <a:srgbClr val="000000"/>
                </a:solidFill>
                <a:ea typeface="Geneva"/>
              </a:rPr>
              <a:t>Le candidat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solidFill>
                  <a:srgbClr val="000000"/>
                </a:solidFill>
                <a:ea typeface="Geneva"/>
              </a:rPr>
              <a:t>retenu est le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solidFill>
                  <a:srgbClr val="000000"/>
                </a:solidFill>
                <a:ea typeface="Geneva"/>
              </a:rPr>
              <a:t>plus performant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fr-CA" altLang="en-US" sz="1600" b="1" baseline="-25000">
              <a:solidFill>
                <a:srgbClr val="000000"/>
              </a:solidFill>
              <a:ea typeface="Geneva"/>
            </a:endParaRPr>
          </a:p>
        </p:txBody>
      </p:sp>
      <p:pic>
        <p:nvPicPr>
          <p:cNvPr id="95" name="Picture 94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331" y="4059170"/>
            <a:ext cx="1116901" cy="632660"/>
          </a:xfrm>
          <a:prstGeom prst="rect">
            <a:avLst/>
          </a:prstGeom>
        </p:spPr>
      </p:pic>
      <p:sp>
        <p:nvSpPr>
          <p:cNvPr id="101412" name="TextBox 11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754813" y="3962400"/>
            <a:ext cx="946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 baseline="-25000">
                <a:solidFill>
                  <a:srgbClr val="000000"/>
                </a:solidFill>
                <a:ea typeface="Geneva"/>
              </a:rPr>
              <a:t>Questions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 baseline="-25000">
                <a:solidFill>
                  <a:srgbClr val="000000"/>
                </a:solidFill>
                <a:ea typeface="Geneva"/>
              </a:rPr>
              <a:t>d’entrevues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 baseline="-25000">
                <a:solidFill>
                  <a:srgbClr val="000000"/>
                </a:solidFill>
                <a:ea typeface="Geneva"/>
              </a:rPr>
              <a:t>claires et liées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 baseline="-25000">
                <a:solidFill>
                  <a:srgbClr val="000000"/>
                </a:solidFill>
                <a:ea typeface="Geneva"/>
              </a:rPr>
              <a:t>directement au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200" b="1" baseline="-25000">
                <a:solidFill>
                  <a:srgbClr val="000000"/>
                </a:solidFill>
                <a:ea typeface="Geneva"/>
              </a:rPr>
              <a:t>poste</a:t>
            </a:r>
          </a:p>
        </p:txBody>
      </p:sp>
      <p:pic>
        <p:nvPicPr>
          <p:cNvPr id="96" name="Picture 95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41" cstate="print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699" y="3286003"/>
            <a:ext cx="1116901" cy="632660"/>
          </a:xfrm>
          <a:prstGeom prst="rect">
            <a:avLst/>
          </a:prstGeom>
        </p:spPr>
      </p:pic>
      <p:sp>
        <p:nvSpPr>
          <p:cNvPr id="101414" name="TextBox 12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6705600" y="3201988"/>
            <a:ext cx="1071563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500" b="1" baseline="-25000">
                <a:solidFill>
                  <a:srgbClr val="000000"/>
                </a:solidFill>
                <a:ea typeface="Geneva"/>
              </a:rPr>
              <a:t>Comprend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500" b="1" baseline="-25000">
                <a:solidFill>
                  <a:srgbClr val="000000"/>
                </a:solidFill>
                <a:ea typeface="Geneva"/>
              </a:rPr>
              <a:t>l’évaluation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500" b="1" baseline="-25000">
                <a:solidFill>
                  <a:srgbClr val="000000"/>
                </a:solidFill>
                <a:ea typeface="Geneva"/>
              </a:rPr>
              <a:t>des candidats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500" b="1" baseline="-25000">
                <a:solidFill>
                  <a:srgbClr val="000000"/>
                </a:solidFill>
                <a:ea typeface="Geneva"/>
              </a:rPr>
              <a:t>« prioritaires »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fr-CA" altLang="en-US" sz="1600" b="1" baseline="-25000">
              <a:solidFill>
                <a:srgbClr val="000000"/>
              </a:solidFill>
              <a:ea typeface="Geneva"/>
            </a:endParaRPr>
          </a:p>
        </p:txBody>
      </p:sp>
      <p:sp>
        <p:nvSpPr>
          <p:cNvPr id="101415" name="TextBox 13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533400" y="5262563"/>
            <a:ext cx="7467600" cy="1200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2400">
                <a:solidFill>
                  <a:srgbClr val="FFFFFF"/>
                </a:solidFill>
                <a:ea typeface="Geneva"/>
              </a:rPr>
              <a:t>Il faut déterminer qui sont les intervenants du processus dans lequel vous participez le plus souvent. Quels sont leurs besoins?</a:t>
            </a:r>
            <a:endParaRPr lang="fr-CA" altLang="en-US" sz="2400" baseline="-25000">
              <a:solidFill>
                <a:srgbClr val="FFFFFF"/>
              </a:solidFill>
              <a:ea typeface="Geneva"/>
            </a:endParaRPr>
          </a:p>
        </p:txBody>
      </p:sp>
      <p:sp>
        <p:nvSpPr>
          <p:cNvPr id="101416" name="Explosion 1 14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 rot="2146945">
            <a:off x="7024688" y="966788"/>
            <a:ext cx="2349500" cy="1066800"/>
          </a:xfrm>
          <a:prstGeom prst="irregularSeal1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1600" b="1">
                <a:solidFill>
                  <a:srgbClr val="000000"/>
                </a:solidFill>
                <a:latin typeface="Arial Black" pitchFamily="34" charset="0"/>
                <a:ea typeface="Geneva"/>
              </a:rPr>
              <a:t>EXEMPLE</a:t>
            </a:r>
            <a:endParaRPr lang="en-US" altLang="en-US" sz="1600" b="1">
              <a:solidFill>
                <a:srgbClr val="000000"/>
              </a:solidFill>
              <a:latin typeface="Arial Black" pitchFamily="34" charset="0"/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altLang="en-US" smtClean="0"/>
              <a:t>Définir la valeur du processus actuel</a:t>
            </a:r>
          </a:p>
        </p:txBody>
      </p:sp>
      <p:sp>
        <p:nvSpPr>
          <p:cNvPr id="1024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ea typeface="Geneva"/>
            </a:endParaRPr>
          </a:p>
        </p:txBody>
      </p:sp>
      <p:pic>
        <p:nvPicPr>
          <p:cNvPr id="10240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52738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357563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cap="none" smtClean="0"/>
              <a:t>ÉVALUATION DE LA VALEUR AJOUTÉE</a:t>
            </a:r>
          </a:p>
        </p:txBody>
      </p:sp>
      <p:sp>
        <p:nvSpPr>
          <p:cNvPr id="103427" name="Text Placeholder 4"/>
          <p:cNvSpPr>
            <a:spLocks noGrp="1"/>
          </p:cNvSpPr>
          <p:nvPr>
            <p:ph type="body" idx="1"/>
          </p:nvPr>
        </p:nvSpPr>
        <p:spPr>
          <a:xfrm>
            <a:off x="755650" y="2924175"/>
            <a:ext cx="7772400" cy="1500188"/>
          </a:xfrm>
        </p:spPr>
        <p:txBody>
          <a:bodyPr/>
          <a:lstStyle/>
          <a:p>
            <a:pPr eaLnBrk="1" hangingPunct="1"/>
            <a:r>
              <a:rPr lang="fr-CA" altLang="en-US" smtClean="0"/>
              <a:t>Toutes les étapes ne sont pas égales</a:t>
            </a: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0F28C90-724F-4579-AA3E-59BFF65D38D2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447800"/>
            <a:ext cx="7710487" cy="1143000"/>
          </a:xfrm>
        </p:spPr>
        <p:txBody>
          <a:bodyPr/>
          <a:lstStyle/>
          <a:p>
            <a:pPr eaLnBrk="1" hangingPunct="1"/>
            <a:r>
              <a:rPr lang="fr-CA" altLang="en-US" smtClean="0"/>
              <a:t>Définitions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133600"/>
            <a:ext cx="7726362" cy="3962400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sz="2400" dirty="0" smtClean="0">
                <a:solidFill>
                  <a:srgbClr val="0B0201"/>
                </a:solidFill>
              </a:rPr>
              <a:t>À valeur ajoutée (VA) :</a:t>
            </a:r>
          </a:p>
          <a:p>
            <a:pPr lvl="1" eaLnBrk="1" hangingPunct="1">
              <a:defRPr/>
            </a:pPr>
            <a:r>
              <a:rPr lang="fr-CA" altLang="en-US" sz="2000" dirty="0" smtClean="0">
                <a:solidFill>
                  <a:srgbClr val="0B0201"/>
                </a:solidFill>
              </a:rPr>
              <a:t>Étape d’un processus pour laquelle le client serait prêt à débourser s’il était au courant de celle-ci</a:t>
            </a:r>
          </a:p>
          <a:p>
            <a:pPr lvl="1" eaLnBrk="1" hangingPunct="1">
              <a:defRPr/>
            </a:pPr>
            <a:r>
              <a:rPr lang="fr-CA" altLang="en-US" sz="2000" dirty="0" smtClean="0">
                <a:solidFill>
                  <a:srgbClr val="0B0201"/>
                </a:solidFill>
              </a:rPr>
              <a:t>Travail effectué correctement la première fois</a:t>
            </a:r>
          </a:p>
          <a:p>
            <a:pPr marL="0" indent="0" eaLnBrk="1" hangingPunct="1">
              <a:defRPr/>
            </a:pPr>
            <a:endParaRPr lang="fr-CA" altLang="en-US" sz="800" dirty="0" smtClean="0">
              <a:solidFill>
                <a:srgbClr val="0B0201"/>
              </a:solidFill>
            </a:endParaRPr>
          </a:p>
          <a:p>
            <a:pPr eaLnBrk="1" hangingPunct="1">
              <a:defRPr/>
            </a:pPr>
            <a:r>
              <a:rPr lang="fr-CA" altLang="en-US" sz="2400" dirty="0" smtClean="0">
                <a:solidFill>
                  <a:srgbClr val="0B0201"/>
                </a:solidFill>
              </a:rPr>
              <a:t>Sans valeur ajoutée (SVA) :</a:t>
            </a:r>
          </a:p>
          <a:p>
            <a:pPr lvl="1" eaLnBrk="1" hangingPunct="1">
              <a:defRPr/>
            </a:pPr>
            <a:r>
              <a:rPr lang="fr-CA" altLang="en-US" sz="2000" dirty="0" smtClean="0">
                <a:solidFill>
                  <a:srgbClr val="0B0201"/>
                </a:solidFill>
              </a:rPr>
              <a:t>Tout ce pour quoi le client ne serait </a:t>
            </a:r>
            <a:r>
              <a:rPr lang="fr-CA" altLang="en-US" sz="2000" u="sng" dirty="0" smtClean="0">
                <a:solidFill>
                  <a:srgbClr val="0B0201"/>
                </a:solidFill>
              </a:rPr>
              <a:t>pas</a:t>
            </a:r>
            <a:r>
              <a:rPr lang="fr-CA" altLang="en-US" sz="2000" dirty="0" smtClean="0">
                <a:solidFill>
                  <a:srgbClr val="0B0201"/>
                </a:solidFill>
              </a:rPr>
              <a:t> disposé à débourser s’il était au courant des possibilités</a:t>
            </a:r>
          </a:p>
          <a:p>
            <a:pPr lvl="1" eaLnBrk="1" hangingPunct="1">
              <a:defRPr/>
            </a:pPr>
            <a:r>
              <a:rPr lang="fr-CA" altLang="en-US" sz="2000" dirty="0" smtClean="0">
                <a:solidFill>
                  <a:srgbClr val="0B0201"/>
                </a:solidFill>
              </a:rPr>
              <a:t>Tout ce qui interrompt le flux de travail dans le système</a:t>
            </a:r>
          </a:p>
          <a:p>
            <a:pPr lvl="1" eaLnBrk="1" hangingPunct="1">
              <a:buFontTx/>
              <a:buNone/>
              <a:defRPr/>
            </a:pPr>
            <a:endParaRPr lang="fr-CA" altLang="en-US" sz="800" dirty="0" smtClean="0"/>
          </a:p>
          <a:p>
            <a:pPr marL="0" lvl="1" indent="0" eaLnBrk="1" hangingPunct="1">
              <a:buFontTx/>
              <a:buNone/>
              <a:defRPr/>
            </a:pPr>
            <a:r>
              <a:rPr lang="fr-CA" altLang="en-US" sz="1800" b="1" dirty="0" smtClean="0">
                <a:solidFill>
                  <a:srgbClr val="260904"/>
                </a:solidFill>
              </a:rPr>
              <a:t>Exemples tirés de la simulation du ministère des Additions (MA)?</a:t>
            </a:r>
            <a:endParaRPr lang="en-CA" altLang="en-US" sz="1800" dirty="0" smtClean="0"/>
          </a:p>
        </p:txBody>
      </p:sp>
      <p:sp>
        <p:nvSpPr>
          <p:cNvPr id="10445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CBE9AD3-119F-434E-8964-9F22C2B94450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165225"/>
            <a:ext cx="7620000" cy="561975"/>
          </a:xfrm>
        </p:spPr>
        <p:txBody>
          <a:bodyPr/>
          <a:lstStyle/>
          <a:p>
            <a:pPr eaLnBrk="1" hangingPunct="1"/>
            <a:r>
              <a:rPr lang="fr-CA" altLang="en-US" smtClean="0"/>
              <a:t>Sans valeur ajoutée</a:t>
            </a:r>
            <a:br>
              <a:rPr lang="fr-CA" altLang="en-US" smtClean="0"/>
            </a:br>
            <a:r>
              <a:rPr lang="fr-CA" altLang="en-US" sz="2000" smtClean="0"/>
              <a:t>deux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2841625"/>
            <a:ext cx="3068638" cy="3254375"/>
          </a:xfrm>
          <a:solidFill>
            <a:srgbClr val="00B0F0"/>
          </a:solidFill>
        </p:spPr>
        <p:txBody>
          <a:bodyPr/>
          <a:lstStyle/>
          <a:p>
            <a:pPr marL="0" indent="0" algn="ctr" eaLnBrk="1" hangingPunct="1"/>
            <a:r>
              <a:rPr lang="fr-CA" altLang="en-US" sz="2000" b="1" smtClean="0">
                <a:solidFill>
                  <a:schemeClr val="bg1"/>
                </a:solidFill>
              </a:rPr>
              <a:t>Valeur ajoutée complémentaire</a:t>
            </a:r>
          </a:p>
          <a:p>
            <a:pPr marL="0" lvl="2" indent="0" eaLnBrk="1" hangingPunct="1">
              <a:buFontTx/>
              <a:buNone/>
            </a:pPr>
            <a:endParaRPr lang="fr-CA" altLang="en-US" sz="1800" b="1" smtClean="0">
              <a:solidFill>
                <a:schemeClr val="bg1"/>
              </a:solidFill>
            </a:endParaRPr>
          </a:p>
          <a:p>
            <a:pPr marL="0" lvl="2" indent="0" eaLnBrk="1" hangingPunct="1">
              <a:buFontTx/>
              <a:buNone/>
            </a:pPr>
            <a:r>
              <a:rPr lang="fr-CA" altLang="en-US" sz="1800" b="1" smtClean="0">
                <a:solidFill>
                  <a:schemeClr val="bg1"/>
                </a:solidFill>
              </a:rPr>
              <a:t>N’a pas de valeur ajoutée aux yeux de l’utilisateur final ou du client, mais constitue une étape  nécessaire à l’heure actuelle afin de fournir le produit ou service.</a:t>
            </a:r>
            <a:endParaRPr lang="fr-CA" altLang="en-US" b="1" smtClean="0">
              <a:solidFill>
                <a:schemeClr val="bg1"/>
              </a:solidFill>
            </a:endParaRPr>
          </a:p>
        </p:txBody>
      </p:sp>
      <p:sp>
        <p:nvSpPr>
          <p:cNvPr id="105476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Times New Roman" pitchFamily="18" charset="0"/>
              <a:buNone/>
            </a:pPr>
            <a:fld id="{7F6A8CD5-EED7-4801-B88B-7C0126469A6D}" type="slidenum">
              <a:rPr lang="en-US" altLang="en-US" sz="1000" smtClean="0">
                <a:solidFill>
                  <a:srgbClr val="000000"/>
                </a:solidFill>
                <a:ea typeface="Geneva"/>
              </a:rPr>
              <a:pPr eaLnBrk="1" hangingPunct="1">
                <a:spcBef>
                  <a:spcPct val="0"/>
                </a:spcBef>
                <a:buClrTx/>
                <a:buFont typeface="Times New Roman" pitchFamily="18" charset="0"/>
                <a:buNone/>
              </a:pPr>
              <a:t>16</a:t>
            </a:fld>
            <a:endParaRPr lang="en-US" altLang="en-US" sz="1000" smtClean="0">
              <a:solidFill>
                <a:srgbClr val="000000"/>
              </a:solidFill>
              <a:ea typeface="Geneva"/>
            </a:endParaRPr>
          </a:p>
        </p:txBody>
      </p:sp>
      <p:sp>
        <p:nvSpPr>
          <p:cNvPr id="4" name="Content Placeholder 2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4724400" y="2841625"/>
            <a:ext cx="3035300" cy="32543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10000"/>
              </a:spcBef>
              <a:buClr>
                <a:srgbClr val="1C4789"/>
              </a:buClr>
              <a:buSzPct val="120000"/>
              <a:defRPr/>
            </a:pPr>
            <a:r>
              <a:rPr lang="fr-CA" altLang="en-US" sz="2000" b="1" dirty="0" smtClean="0">
                <a:solidFill>
                  <a:schemeClr val="bg1"/>
                </a:solidFill>
              </a:rPr>
              <a:t>Valeur ajoutée nulle (VAN)</a:t>
            </a:r>
          </a:p>
          <a:p>
            <a:pPr eaLnBrk="1" hangingPunct="1">
              <a:lnSpc>
                <a:spcPct val="95000"/>
              </a:lnSpc>
              <a:spcBef>
                <a:spcPct val="10000"/>
              </a:spcBef>
              <a:buClr>
                <a:srgbClr val="1C4789"/>
              </a:buClr>
              <a:buSzPct val="120000"/>
              <a:buFont typeface="Wingdings" pitchFamily="2" charset="2"/>
              <a:buNone/>
              <a:defRPr/>
            </a:pPr>
            <a:endParaRPr lang="fr-CA" altLang="en-US" sz="3200" b="1" dirty="0">
              <a:solidFill>
                <a:schemeClr val="bg1"/>
              </a:solidFill>
              <a:latin typeface="Verdana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10000"/>
              </a:spcBef>
              <a:buClr>
                <a:srgbClr val="1C4789"/>
              </a:buClr>
              <a:buSzPct val="120000"/>
              <a:buFont typeface="Wingdings" pitchFamily="2" charset="2"/>
              <a:buNone/>
              <a:defRPr/>
            </a:pPr>
            <a:r>
              <a:rPr lang="fr-CA" altLang="en-US" sz="1800" b="1" kern="0" dirty="0" smtClean="0">
                <a:solidFill>
                  <a:srgbClr val="FFFFFF"/>
                </a:solidFill>
                <a:latin typeface="Arial"/>
              </a:rPr>
              <a:t>N’a pas de valeur ajoutée aux yeux de l’utilisateur final ou du client et, si vous cessiez l’activité, il n’arriverait rien de 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z="2000" smtClean="0">
                <a:latin typeface="Arial Black" pitchFamily="34" charset="0"/>
              </a:rPr>
              <a:t>Huit activités sans valeur ajoutée / interruptions du flux de travail</a:t>
            </a:r>
            <a:endParaRPr lang="fr-CA" altLang="en-US" sz="1800" smtClean="0">
              <a:latin typeface="Arial Black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00113" y="2540000"/>
            <a:ext cx="4089400" cy="3697288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M</a:t>
            </a:r>
            <a:r>
              <a:rPr lang="fr-CA" altLang="en-US" sz="2400" smtClean="0"/>
              <a:t>anquements/erreurs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S</a:t>
            </a:r>
            <a:r>
              <a:rPr lang="fr-CA" altLang="en-US" sz="2400" smtClean="0"/>
              <a:t>urproduction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T</a:t>
            </a:r>
            <a:r>
              <a:rPr lang="fr-CA" altLang="en-US" sz="2400" smtClean="0"/>
              <a:t>emps d’attente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S</a:t>
            </a:r>
            <a:r>
              <a:rPr lang="fr-CA" altLang="en-US" sz="2400" smtClean="0"/>
              <a:t>ous-utilisation des ressources humaines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T</a:t>
            </a:r>
            <a:r>
              <a:rPr lang="fr-CA" altLang="en-US" sz="2400" smtClean="0"/>
              <a:t>ransport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T</a:t>
            </a:r>
            <a:r>
              <a:rPr lang="fr-CA" altLang="en-US" sz="2400" smtClean="0"/>
              <a:t>âches en instance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D</a:t>
            </a:r>
            <a:r>
              <a:rPr lang="fr-CA" altLang="en-US" sz="2400" smtClean="0"/>
              <a:t>éplacements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fr-CA" altLang="en-US" sz="2400" b="1" smtClean="0">
                <a:solidFill>
                  <a:srgbClr val="FF3300"/>
                </a:solidFill>
              </a:rPr>
              <a:t>T</a:t>
            </a:r>
            <a:r>
              <a:rPr lang="fr-CA" altLang="en-US" sz="2400" smtClean="0"/>
              <a:t>raitement excessif</a:t>
            </a:r>
            <a:endParaRPr lang="fr-CA" altLang="en-US" sz="2000" smtClean="0"/>
          </a:p>
        </p:txBody>
      </p:sp>
      <p:sp>
        <p:nvSpPr>
          <p:cNvPr id="10650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</a:pPr>
            <a:fld id="{0847BA6C-6C86-4C91-B91B-541E0A00CAEF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SzTx/>
              </a:pPr>
              <a:t>17</a:t>
            </a:fld>
            <a:endParaRPr lang="en-US" altLang="en-US" sz="1000" smtClean="0">
              <a:ea typeface="Geneva"/>
            </a:endParaRPr>
          </a:p>
        </p:txBody>
      </p:sp>
      <p:pic>
        <p:nvPicPr>
          <p:cNvPr id="1065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357563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Pour chaque étape du schéma, précisez si elle est à VA, VAC ou à VAN</a:t>
            </a:r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23FE8D-ED21-4A70-8C1E-1965DC2F505F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pic>
        <p:nvPicPr>
          <p:cNvPr id="10752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789363"/>
            <a:ext cx="2163762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cap="none" smtClean="0"/>
              <a:t>INTERPRÉTATION DES DONNÉES</a:t>
            </a:r>
          </a:p>
        </p:txBody>
      </p:sp>
      <p:sp>
        <p:nvSpPr>
          <p:cNvPr id="108547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FLUX</a:t>
            </a: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C5B0CC5-E7DF-48F4-8876-6EF89CFD3442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-1060450" y="781050"/>
          <a:ext cx="10668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11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089B567-CFD3-422E-800E-73AE590F04F7}" type="slidenum">
              <a:rPr lang="en-US" altLang="en-US" sz="1000" smtClean="0">
                <a:solidFill>
                  <a:srgbClr val="000000"/>
                </a:solidFill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000" smtClean="0">
              <a:solidFill>
                <a:srgbClr val="000000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E33F43-D4AA-4117-AD3B-2231C1FD60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C7CC99-B78E-417D-A8C1-2DDFDD79F8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CEEC88-D961-41DD-86B7-819355131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F35DC6-BB09-4F58-B154-B529D9E27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2AF410-089F-42E6-88C9-F9A27D09E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260E4D-2D78-4E19-BAC8-511889D03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F4F3F8-BD99-469C-8909-31F95A87F9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4311DD-5E0C-4A07-94BE-280802978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5EC377-FAAD-499C-B0E5-D4209F6C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A65B02-9034-40AF-87B7-3847868D2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Temps TAKT </a:t>
            </a:r>
          </a:p>
        </p:txBody>
      </p:sp>
      <p:sp>
        <p:nvSpPr>
          <p:cNvPr id="96259" name="Content Placeholder 5"/>
          <p:cNvSpPr>
            <a:spLocks noGrp="1"/>
          </p:cNvSpPr>
          <p:nvPr>
            <p:ph idx="1"/>
          </p:nvPr>
        </p:nvSpPr>
        <p:spPr>
          <a:xfrm>
            <a:off x="827088" y="2420938"/>
            <a:ext cx="7391400" cy="3276600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dirty="0" smtClean="0"/>
              <a:t>« rythme » auquel </a:t>
            </a:r>
            <a:r>
              <a:rPr lang="fr-CA" altLang="en-US" b="1" dirty="0" smtClean="0"/>
              <a:t>votre processus</a:t>
            </a:r>
            <a:r>
              <a:rPr lang="fr-CA" altLang="en-US" dirty="0" smtClean="0"/>
              <a:t> doit fournir des extrants terminés à ses clients</a:t>
            </a:r>
          </a:p>
          <a:p>
            <a:pPr eaLnBrk="1" hangingPunct="1">
              <a:defRPr/>
            </a:pPr>
            <a:r>
              <a:rPr lang="fr-CA" altLang="en-US" dirty="0" smtClean="0"/>
              <a:t>« livrer une unité toutes les X minutes »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sz="1000" dirty="0" smtClean="0"/>
          </a:p>
          <a:p>
            <a:pPr marL="1344613" lvl="2" indent="0" eaLnBrk="1" hangingPunct="1">
              <a:buFont typeface="Wingdings" pitchFamily="2" charset="2"/>
              <a:buNone/>
              <a:defRPr/>
            </a:pPr>
            <a:r>
              <a:rPr lang="fr-CA" altLang="en-US" dirty="0" smtClean="0"/>
              <a:t>Surtout utile et fiable si la quantité et le niveau de complexité du travail reçu ne varient pas de façon significative.</a:t>
            </a: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5E2400-2D94-45B3-888E-D6F9B7589A58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pic>
        <p:nvPicPr>
          <p:cNvPr id="10957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724400"/>
            <a:ext cx="8874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>
          <a:xfrm>
            <a:off x="250825" y="620713"/>
            <a:ext cx="8229600" cy="914400"/>
          </a:xfrm>
        </p:spPr>
        <p:txBody>
          <a:bodyPr/>
          <a:lstStyle/>
          <a:p>
            <a:pPr eaLnBrk="1" hangingPunct="1"/>
            <a:r>
              <a:rPr lang="en-CA" altLang="en-US" smtClean="0"/>
              <a:t>Temps TAKT – </a:t>
            </a:r>
            <a:r>
              <a:rPr lang="fr-CA" altLang="en-US" smtClean="0"/>
              <a:t>Formule</a:t>
            </a: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9FEF539-BD1D-46C2-9E04-394884E3EDA7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66800" y="16891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ea typeface="Geneva"/>
              </a:rPr>
              <a:t>TAKT =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27313" y="1412875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3600" b="1" baseline="-25000">
                <a:ea typeface="Geneva"/>
              </a:rPr>
              <a:t>Minutes de travail disponibles par jour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27313" y="1989138"/>
            <a:ext cx="6192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3600" b="1" baseline="-25000">
                <a:ea typeface="Geneva"/>
              </a:rPr>
              <a:t>Nb d’unités de demandes reçues par jour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 flipV="1">
            <a:off x="2719388" y="2051050"/>
            <a:ext cx="5434012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922463" y="2836863"/>
            <a:ext cx="363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solidFill>
                  <a:srgbClr val="7C6A55"/>
                </a:solidFill>
                <a:ea typeface="Geneva"/>
              </a:rPr>
              <a:t>=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67000" y="2606675"/>
            <a:ext cx="5738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ea typeface="Geneva"/>
              </a:rPr>
              <a:t>360 minutes </a:t>
            </a:r>
            <a:r>
              <a:rPr lang="fr-CA" altLang="en-US" sz="3600" b="1" baseline="-25000">
                <a:ea typeface="Geneva"/>
              </a:rPr>
              <a:t>par jour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667000" y="3124200"/>
            <a:ext cx="601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3600" b="1" baseline="-25000">
                <a:ea typeface="Geneva"/>
              </a:rPr>
              <a:t>20 demandes reçues par jour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flipV="1">
            <a:off x="2743200" y="3200400"/>
            <a:ext cx="5434013" cy="0"/>
          </a:xfrm>
          <a:prstGeom prst="line">
            <a:avLst/>
          </a:prstGeom>
          <a:noFill/>
          <a:ln w="412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981200" y="4079875"/>
            <a:ext cx="363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CA" altLang="en-US" sz="3600" b="1" baseline="-25000">
                <a:solidFill>
                  <a:srgbClr val="FF0000"/>
                </a:solidFill>
                <a:ea typeface="Geneva"/>
              </a:rPr>
              <a:t>=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66700" y="3886200"/>
            <a:ext cx="18970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2800" b="1" baseline="-25000">
                <a:solidFill>
                  <a:srgbClr val="FF0000"/>
                </a:solidFill>
                <a:ea typeface="Geneva"/>
              </a:rPr>
              <a:t>Notre processus doit produire à un rythme de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719388" y="3886200"/>
            <a:ext cx="59912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3600" b="1" baseline="-25000">
                <a:solidFill>
                  <a:srgbClr val="FF0000"/>
                </a:solidFill>
                <a:ea typeface="Geneva"/>
              </a:rPr>
              <a:t>Une demande terminée toutes les </a:t>
            </a:r>
            <a:r>
              <a:rPr lang="fr-CA" altLang="en-US" sz="3600" b="1" u="sng" baseline="-25000">
                <a:solidFill>
                  <a:srgbClr val="FF0000"/>
                </a:solidFill>
                <a:ea typeface="Geneva"/>
              </a:rPr>
              <a:t>18 </a:t>
            </a:r>
            <a:r>
              <a:rPr lang="fr-CA" altLang="en-US" sz="3600" b="1" baseline="-25000">
                <a:solidFill>
                  <a:srgbClr val="FF0000"/>
                </a:solidFill>
                <a:ea typeface="Geneva"/>
              </a:rPr>
              <a:t>minutes…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719388" y="4868863"/>
            <a:ext cx="602456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3600" b="1" baseline="-25000">
                <a:solidFill>
                  <a:srgbClr val="FF0000"/>
                </a:solidFill>
                <a:ea typeface="Geneva"/>
              </a:rPr>
              <a:t>…pour suffire à la demande et éviter de créer un arriéré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Goulots d’étranglement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355850"/>
            <a:ext cx="5711825" cy="3449638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z="2800" smtClean="0"/>
              <a:t>Contraintes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800" smtClean="0"/>
              <a:t>Volume de demande  pour une tâche &gt; capacité = interrompt le flux de travail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800" smtClean="0"/>
              <a:t>Le travail s’empile avant l’étape du goulot d’étranglement</a:t>
            </a:r>
          </a:p>
          <a:p>
            <a:pPr eaLnBrk="1" hangingPunct="1">
              <a:lnSpc>
                <a:spcPct val="85000"/>
              </a:lnSpc>
            </a:pPr>
            <a:r>
              <a:rPr lang="fr-CA" altLang="en-US" sz="2800" smtClean="0"/>
              <a:t>Où se trouvaient les goulots d’étranglement au MA?</a:t>
            </a:r>
            <a:endParaRPr lang="en-CA" alt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043CCE0-C681-4FA4-8071-7FB4445BFC06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pic>
        <p:nvPicPr>
          <p:cNvPr id="11162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573463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7391400" cy="1143000"/>
          </a:xfrm>
        </p:spPr>
        <p:txBody>
          <a:bodyPr/>
          <a:lstStyle/>
          <a:p>
            <a:pPr eaLnBrk="1" hangingPunct="1"/>
            <a:r>
              <a:rPr lang="fr-CA" altLang="en-US" smtClean="0"/>
              <a:t>Trouver les goulots</a:t>
            </a:r>
          </a:p>
        </p:txBody>
      </p:sp>
      <p:graphicFrame>
        <p:nvGraphicFramePr>
          <p:cNvPr id="112643" name="Content Placeholder 4"/>
          <p:cNvGraphicFramePr>
            <a:graphicFrameLocks noGrp="1"/>
          </p:cNvGraphicFramePr>
          <p:nvPr>
            <p:ph idx="1"/>
          </p:nvPr>
        </p:nvGraphicFramePr>
        <p:xfrm>
          <a:off x="1882775" y="2819400"/>
          <a:ext cx="606425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9" r:id="rId4" imgW="8791194" imgH="4749196" progId="Excel.Chart.8">
                  <p:embed/>
                </p:oleObj>
              </mc:Choice>
              <mc:Fallback>
                <p:oleObj r:id="rId4" imgW="8791194" imgH="4749196" progId="Excel.Chart.8">
                  <p:embed/>
                  <p:pic>
                    <p:nvPicPr>
                      <p:cNvPr id="0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2819400"/>
                        <a:ext cx="6064250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847ED59-4251-4C40-AEA1-92F776EEE3CA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3417888" y="1254125"/>
            <a:ext cx="5268912" cy="1981200"/>
            <a:chOff x="3429000" y="838200"/>
            <a:chExt cx="5268310" cy="1981200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3429000" y="1524000"/>
              <a:ext cx="2819078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867121" y="1524000"/>
              <a:ext cx="380956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12648" name="TextBox 11"/>
            <p:cNvSpPr txBox="1">
              <a:spLocks noChangeArrowheads="1"/>
            </p:cNvSpPr>
            <p:nvPr/>
          </p:nvSpPr>
          <p:spPr bwMode="auto">
            <a:xfrm>
              <a:off x="6400460" y="838200"/>
              <a:ext cx="2296850" cy="115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fr-CA" altLang="en-US" sz="2800" b="1" baseline="-25000">
                  <a:solidFill>
                    <a:srgbClr val="FF0000"/>
                  </a:solidFill>
                  <a:ea typeface="Geneva"/>
                </a:rPr>
                <a:t>Durée du cycle &gt; Temps TAKT :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fr-CA" altLang="en-US" sz="2400" b="1" baseline="-25000">
                  <a:solidFill>
                    <a:srgbClr val="FF0000"/>
                  </a:solidFill>
                  <a:ea typeface="Geneva"/>
                </a:rPr>
                <a:t>GOULOT D’ÉTRANGLEMENT?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>
          <a:xfrm>
            <a:off x="623888" y="476250"/>
            <a:ext cx="7908925" cy="1143000"/>
          </a:xfrm>
        </p:spPr>
        <p:txBody>
          <a:bodyPr/>
          <a:lstStyle/>
          <a:p>
            <a:pPr eaLnBrk="1" hangingPunct="1"/>
            <a:r>
              <a:rPr lang="fr-CA" altLang="en-US" sz="3600" smtClean="0"/>
              <a:t>Répartition de la charge de travail</a:t>
            </a:r>
          </a:p>
        </p:txBody>
      </p:sp>
      <p:graphicFrame>
        <p:nvGraphicFramePr>
          <p:cNvPr id="113667" name="Content Placeholder 4"/>
          <p:cNvGraphicFramePr>
            <a:graphicFrameLocks noGrp="1"/>
          </p:cNvGraphicFramePr>
          <p:nvPr>
            <p:ph idx="1"/>
          </p:nvPr>
        </p:nvGraphicFramePr>
        <p:xfrm>
          <a:off x="1884363" y="2819400"/>
          <a:ext cx="606107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3" r:id="rId4" imgW="8785097" imgH="4749196" progId="Excel.Chart.8">
                  <p:embed/>
                </p:oleObj>
              </mc:Choice>
              <mc:Fallback>
                <p:oleObj r:id="rId4" imgW="8785097" imgH="4749196" progId="Excel.Chart.8">
                  <p:embed/>
                  <p:pic>
                    <p:nvPicPr>
                      <p:cNvPr id="0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363" y="2819400"/>
                        <a:ext cx="6061075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AA6D53C-376F-4AD7-AD87-2C320B077C34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3924300" y="1212850"/>
            <a:ext cx="5116513" cy="2122488"/>
            <a:chOff x="3429000" y="696912"/>
            <a:chExt cx="5115926" cy="2122488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H="1">
              <a:off x="3429000" y="1524000"/>
              <a:ext cx="2819077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5867120" y="1524000"/>
              <a:ext cx="380956" cy="129540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13672" name="TextBox 11"/>
            <p:cNvSpPr txBox="1">
              <a:spLocks noChangeArrowheads="1"/>
            </p:cNvSpPr>
            <p:nvPr/>
          </p:nvSpPr>
          <p:spPr bwMode="auto">
            <a:xfrm>
              <a:off x="6248076" y="696912"/>
              <a:ext cx="2296850" cy="165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fr-CA" altLang="en-US" sz="2800" b="1" baseline="-25000">
                  <a:solidFill>
                    <a:schemeClr val="tx2"/>
                  </a:solidFill>
                  <a:ea typeface="Geneva"/>
                </a:rPr>
                <a:t>Comment pouvez-vous réorganiser le travail pour que toutes les DC soient inférieures au temps TAKT?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Calculer le temps TAKT</a:t>
            </a:r>
            <a:r>
              <a:rPr lang="en-CA" altLang="en-US" smtClean="0"/>
              <a:t> </a:t>
            </a:r>
          </a:p>
        </p:txBody>
      </p:sp>
      <p:sp>
        <p:nvSpPr>
          <p:cNvPr id="11469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97CC960-670A-4E8A-BD7F-BD571A699816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000" smtClean="0">
              <a:ea typeface="Geneva"/>
            </a:endParaRPr>
          </a:p>
        </p:txBody>
      </p:sp>
      <p:sp>
        <p:nvSpPr>
          <p:cNvPr id="114692" name="Slide Number Placeholder 3"/>
          <p:cNvSpPr txBox="1">
            <a:spLocks noGrp="1"/>
          </p:cNvSpPr>
          <p:nvPr/>
        </p:nvSpPr>
        <p:spPr bwMode="auto">
          <a:xfrm>
            <a:off x="3619500" y="63246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DE40A2D0-0829-41BA-8BE4-B8115A961F89}" type="slidenum">
              <a:rPr lang="en-US" altLang="en-US" sz="1400">
                <a:solidFill>
                  <a:srgbClr val="7C6A55"/>
                </a:solidFill>
                <a:latin typeface="Verdana" pitchFamily="34" charset="0"/>
                <a:ea typeface="Geneva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>
              <a:solidFill>
                <a:srgbClr val="7C6A55"/>
              </a:solidFill>
              <a:ea typeface="Geneva"/>
            </a:endParaRPr>
          </a:p>
        </p:txBody>
      </p:sp>
      <p:sp>
        <p:nvSpPr>
          <p:cNvPr id="114693" name="TextBox 5"/>
          <p:cNvSpPr txBox="1">
            <a:spLocks noChangeArrowheads="1"/>
          </p:cNvSpPr>
          <p:nvPr/>
        </p:nvSpPr>
        <p:spPr bwMode="auto">
          <a:xfrm>
            <a:off x="457200" y="4343400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2400">
                <a:ea typeface="Geneva"/>
              </a:rPr>
              <a:t>Les tâches dont la durée de cycle dépasse le temps TAKT sont susceptibles de créer des goulots d’étranglement. Où trouve-t-on ces goulots au MA?</a:t>
            </a:r>
            <a:endParaRPr lang="fr-CA" altLang="en-US" sz="2400" baseline="-25000">
              <a:ea typeface="Geneva"/>
            </a:endParaRPr>
          </a:p>
        </p:txBody>
      </p:sp>
      <p:pic>
        <p:nvPicPr>
          <p:cNvPr id="11469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2825750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cap="none" smtClean="0"/>
              <a:t>LOTS C. FLUX D’UN DOSSIER UNIQUE</a:t>
            </a:r>
          </a:p>
        </p:txBody>
      </p:sp>
      <p:sp>
        <p:nvSpPr>
          <p:cNvPr id="115715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Analyse des données</a:t>
            </a: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EF3D02B-B218-4EA2-9AAE-A659EEEA625E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4"/>
          <p:cNvSpPr>
            <a:spLocks noGrp="1"/>
          </p:cNvSpPr>
          <p:nvPr>
            <p:ph type="title"/>
          </p:nvPr>
        </p:nvSpPr>
        <p:spPr>
          <a:xfrm>
            <a:off x="250825" y="1341438"/>
            <a:ext cx="8642350" cy="914400"/>
          </a:xfrm>
        </p:spPr>
        <p:txBody>
          <a:bodyPr/>
          <a:lstStyle/>
          <a:p>
            <a:pPr eaLnBrk="1" hangingPunct="1"/>
            <a:r>
              <a:rPr lang="fr-CA" altLang="en-US" sz="3600" smtClean="0"/>
              <a:t>Lots volumineux (lot et file d’attente)</a:t>
            </a:r>
          </a:p>
        </p:txBody>
      </p:sp>
      <p:sp>
        <p:nvSpPr>
          <p:cNvPr id="103427" name="Content Placeholder 5"/>
          <p:cNvSpPr>
            <a:spLocks noGrp="1"/>
          </p:cNvSpPr>
          <p:nvPr>
            <p:ph idx="1"/>
          </p:nvPr>
        </p:nvSpPr>
        <p:spPr>
          <a:xfrm>
            <a:off x="755650" y="2636838"/>
            <a:ext cx="7246938" cy="3205162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dirty="0" smtClean="0"/>
              <a:t>Ralentissent le flux</a:t>
            </a:r>
          </a:p>
          <a:p>
            <a:pPr eaLnBrk="1" hangingPunct="1">
              <a:defRPr/>
            </a:pPr>
            <a:r>
              <a:rPr lang="fr-CA" altLang="en-US" dirty="0" smtClean="0"/>
              <a:t>Vidéo sur le flux d’un dossier unique c. lot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dirty="0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CC55AF8-8D30-44E3-AD91-84E5AE2DDEE7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Évaluer l’impact des lots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0A88E95-F182-43E6-909D-22F04F717FB1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pic>
        <p:nvPicPr>
          <p:cNvPr id="11776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2825750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4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/>
            <a:r>
              <a:rPr lang="fr-CA" altLang="en-US" smtClean="0"/>
              <a:t>LE « POUSSER-TIRER »</a:t>
            </a:r>
          </a:p>
        </p:txBody>
      </p:sp>
      <p:sp>
        <p:nvSpPr>
          <p:cNvPr id="118787" name="Text Placeholder 5"/>
          <p:cNvSpPr>
            <a:spLocks noGrp="1"/>
          </p:cNvSpPr>
          <p:nvPr>
            <p:ph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/>
          <a:p>
            <a:pPr marL="0" indent="0" eaLnBrk="1" hangingPunct="1"/>
            <a:r>
              <a:rPr lang="fr-CA" altLang="en-US" sz="2000" smtClean="0"/>
              <a:t>Quand produire? </a:t>
            </a:r>
          </a:p>
        </p:txBody>
      </p:sp>
      <p:sp>
        <p:nvSpPr>
          <p:cNvPr id="11878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B0716C6-115B-4D91-8677-712A0E632444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000" smtClean="0">
              <a:ea typeface="Geneva"/>
            </a:endParaRPr>
          </a:p>
        </p:txBody>
      </p:sp>
      <p:sp>
        <p:nvSpPr>
          <p:cNvPr id="118789" name="Slide Number Placeholder 3"/>
          <p:cNvSpPr txBox="1">
            <a:spLocks noGrp="1"/>
          </p:cNvSpPr>
          <p:nvPr/>
        </p:nvSpPr>
        <p:spPr bwMode="auto">
          <a:xfrm>
            <a:off x="3619500" y="63246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307044EA-E49E-4ED9-980E-D99675B06D94}" type="slidenum">
              <a:rPr lang="en-US" altLang="en-US" sz="1400">
                <a:solidFill>
                  <a:srgbClr val="7C6A55"/>
                </a:solidFill>
                <a:latin typeface="Verdana" pitchFamily="34" charset="0"/>
                <a:ea typeface="Geneva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722313" y="4014788"/>
            <a:ext cx="7772400" cy="1362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altLang="en-US" cap="none" smtClean="0"/>
              <a:t>REPÉRER LES TROIS GRANDES CATÉGORIES DE GASPILLAGE</a:t>
            </a:r>
          </a:p>
        </p:txBody>
      </p:sp>
      <p:sp>
        <p:nvSpPr>
          <p:cNvPr id="92163" name="Text Placeholder 3"/>
          <p:cNvSpPr>
            <a:spLocks noGrp="1"/>
          </p:cNvSpPr>
          <p:nvPr>
            <p:ph type="body" idx="1"/>
          </p:nvPr>
        </p:nvSpPr>
        <p:spPr>
          <a:xfrm>
            <a:off x="722313" y="2514600"/>
            <a:ext cx="7772400" cy="1500188"/>
          </a:xfrm>
        </p:spPr>
        <p:txBody>
          <a:bodyPr/>
          <a:lstStyle/>
          <a:p>
            <a:pPr eaLnBrk="1" hangingPunct="1"/>
            <a:r>
              <a:rPr lang="fr-CA" altLang="en-US" smtClean="0"/>
              <a:t>Mura, Muri et Muda</a:t>
            </a: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4A9D613-64D8-4F99-B01B-05A663ABBAC9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4"/>
          <p:cNvSpPr>
            <a:spLocks noGrp="1"/>
          </p:cNvSpPr>
          <p:nvPr>
            <p:ph type="title"/>
          </p:nvPr>
        </p:nvSpPr>
        <p:spPr>
          <a:xfrm>
            <a:off x="611188" y="260350"/>
            <a:ext cx="7391400" cy="1143000"/>
          </a:xfrm>
        </p:spPr>
        <p:txBody>
          <a:bodyPr/>
          <a:lstStyle/>
          <a:p>
            <a:pPr eaLnBrk="1" hangingPunct="1"/>
            <a:r>
              <a:rPr lang="fr-CA" altLang="en-US" sz="3600" smtClean="0"/>
              <a:t>Le « pousser-tirer » (dans la fabrication)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0188" y="1735138"/>
            <a:ext cx="5280025" cy="3962400"/>
          </a:xfrm>
        </p:spPr>
        <p:txBody>
          <a:bodyPr/>
          <a:lstStyle/>
          <a:p>
            <a:pPr indent="0" eaLnBrk="1" hangingPunct="1">
              <a:lnSpc>
                <a:spcPct val="90000"/>
              </a:lnSpc>
            </a:pPr>
            <a:r>
              <a:rPr lang="fr-CA" altLang="en-US" u="sng" smtClean="0"/>
              <a:t>Pousser :</a:t>
            </a:r>
            <a:r>
              <a:rPr lang="fr-CA" altLang="en-US" smtClean="0"/>
              <a:t> Je produis un tas d’unités en prévision de la demande des clients.</a:t>
            </a:r>
          </a:p>
          <a:p>
            <a:pPr indent="0" eaLnBrk="1" hangingPunct="1">
              <a:lnSpc>
                <a:spcPct val="90000"/>
              </a:lnSpc>
            </a:pPr>
            <a:endParaRPr lang="fr-CA" altLang="en-US" sz="2400" smtClean="0"/>
          </a:p>
          <a:p>
            <a:pPr indent="0" eaLnBrk="1" hangingPunct="1">
              <a:lnSpc>
                <a:spcPct val="90000"/>
              </a:lnSpc>
            </a:pPr>
            <a:endParaRPr lang="fr-CA" altLang="en-US" sz="2400" smtClean="0"/>
          </a:p>
          <a:p>
            <a:pPr indent="0" eaLnBrk="1" hangingPunct="1">
              <a:lnSpc>
                <a:spcPct val="90000"/>
              </a:lnSpc>
            </a:pPr>
            <a:endParaRPr lang="fr-CA" altLang="en-US" sz="2400" smtClean="0"/>
          </a:p>
          <a:p>
            <a:pPr indent="0" eaLnBrk="1" hangingPunct="1">
              <a:lnSpc>
                <a:spcPct val="90000"/>
              </a:lnSpc>
            </a:pPr>
            <a:r>
              <a:rPr lang="fr-CA" altLang="en-US" u="sng" smtClean="0"/>
              <a:t>Tirer :</a:t>
            </a:r>
            <a:r>
              <a:rPr lang="fr-CA" altLang="en-US" smtClean="0"/>
              <a:t>  Je produis une unité uniquement quand un client place une commande. </a:t>
            </a:r>
          </a:p>
        </p:txBody>
      </p:sp>
      <p:sp>
        <p:nvSpPr>
          <p:cNvPr id="11981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DA95B1A-DFD0-4298-96F3-F7AF3C4F5797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000" smtClean="0">
              <a:ea typeface="Geneva"/>
            </a:endParaRPr>
          </a:p>
        </p:txBody>
      </p:sp>
      <p:pic>
        <p:nvPicPr>
          <p:cNvPr id="5124" name="Picture 4" descr="http://www.weightknowmore.com/wp-content/uploads/2013/04/BUFFET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463" y="1557338"/>
            <a:ext cx="32400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ttp://i2.wp.com/www.hangthebankers.com/wp-content/uploads/2013/03/Subway1.jpg?fit=586%2C4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4049713"/>
            <a:ext cx="3128962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z="3600" smtClean="0"/>
              <a:t>Le « pousser-tirer » (dans les services)</a:t>
            </a:r>
          </a:p>
        </p:txBody>
      </p:sp>
      <p:sp>
        <p:nvSpPr>
          <p:cNvPr id="12083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fr-CA" altLang="en-US" u="sng" smtClean="0"/>
              <a:t>Pousser :</a:t>
            </a:r>
            <a:r>
              <a:rPr lang="fr-CA" altLang="en-US" smtClean="0"/>
              <a:t>  Je fais passer une unité à la prochaine étape quand </a:t>
            </a:r>
            <a:r>
              <a:rPr lang="fr-CA" altLang="en-US" u="sng" smtClean="0"/>
              <a:t>je</a:t>
            </a:r>
            <a:r>
              <a:rPr lang="fr-CA" altLang="en-US" smtClean="0"/>
              <a:t> suis prêt.</a:t>
            </a:r>
          </a:p>
          <a:p>
            <a:pPr indent="0" eaLnBrk="1" hangingPunct="1"/>
            <a:endParaRPr lang="fr-CA" altLang="en-US" smtClean="0"/>
          </a:p>
          <a:p>
            <a:pPr indent="0" eaLnBrk="1" hangingPunct="1"/>
            <a:r>
              <a:rPr lang="fr-CA" altLang="en-US" u="sng" smtClean="0"/>
              <a:t>Tirer :</a:t>
            </a:r>
            <a:r>
              <a:rPr lang="fr-CA" altLang="en-US" smtClean="0"/>
              <a:t>  La prochaine étape est disponible quand le dossier en a </a:t>
            </a:r>
            <a:r>
              <a:rPr lang="fr-CA" altLang="en-US" u="sng" smtClean="0"/>
              <a:t>besoin</a:t>
            </a:r>
            <a:r>
              <a:rPr lang="fr-CA" altLang="en-US" smtClean="0"/>
              <a:t>.</a:t>
            </a:r>
          </a:p>
        </p:txBody>
      </p:sp>
      <p:sp>
        <p:nvSpPr>
          <p:cNvPr id="12083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FDBDD89-7951-4D41-B52E-C03718D3772E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000" smtClean="0">
              <a:ea typeface="Geneva"/>
            </a:endParaRPr>
          </a:p>
        </p:txBody>
      </p:sp>
      <p:sp>
        <p:nvSpPr>
          <p:cNvPr id="120837" name="Slide Number Placeholder 3"/>
          <p:cNvSpPr txBox="1">
            <a:spLocks noGrp="1"/>
          </p:cNvSpPr>
          <p:nvPr/>
        </p:nvSpPr>
        <p:spPr bwMode="auto">
          <a:xfrm>
            <a:off x="3619500" y="63246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F2FAD33A-8C11-4E3E-85F4-B93E85A3B21D}" type="slidenum">
              <a:rPr lang="en-US" altLang="en-US" sz="1400">
                <a:solidFill>
                  <a:srgbClr val="7C6A55"/>
                </a:solidFill>
                <a:latin typeface="Verdana" pitchFamily="34" charset="0"/>
                <a:ea typeface="Geneva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61913"/>
            <a:ext cx="8351837" cy="626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Title 1"/>
          <p:cNvSpPr>
            <a:spLocks noGrp="1"/>
          </p:cNvSpPr>
          <p:nvPr>
            <p:ph type="title"/>
          </p:nvPr>
        </p:nvSpPr>
        <p:spPr>
          <a:xfrm>
            <a:off x="252413" y="61913"/>
            <a:ext cx="8351837" cy="703262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bg1"/>
                </a:solidFill>
              </a:rPr>
              <a:t>Kanban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413" y="5084763"/>
            <a:ext cx="8351837" cy="1223962"/>
          </a:xfrm>
          <a:solidFill>
            <a:schemeClr val="tx1">
              <a:lumMod val="75000"/>
            </a:schemeClr>
          </a:solidFill>
        </p:spPr>
        <p:txBody>
          <a:bodyPr/>
          <a:lstStyle/>
          <a:p>
            <a:pPr indent="0" algn="ctr" eaLnBrk="1" hangingPunct="1">
              <a:defRPr/>
            </a:pPr>
            <a:r>
              <a:rPr lang="fr-CA" altLang="en-US" sz="2800" b="1" smtClean="0">
                <a:solidFill>
                  <a:schemeClr val="bg1"/>
                </a:solidFill>
              </a:rPr>
              <a:t>Un signal indiquant d’entamer la prochaine unité</a:t>
            </a:r>
          </a:p>
        </p:txBody>
      </p:sp>
      <p:sp>
        <p:nvSpPr>
          <p:cNvPr id="12186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93BB586-A6E2-46A7-8E3F-91ED8BD9179D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000" smtClean="0">
              <a:ea typeface="Geneva"/>
            </a:endParaRPr>
          </a:p>
        </p:txBody>
      </p:sp>
      <p:sp>
        <p:nvSpPr>
          <p:cNvPr id="121862" name="Slide Number Placeholder 3"/>
          <p:cNvSpPr txBox="1">
            <a:spLocks noGrp="1"/>
          </p:cNvSpPr>
          <p:nvPr/>
        </p:nvSpPr>
        <p:spPr bwMode="auto">
          <a:xfrm>
            <a:off x="3619500" y="63246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24DED476-E5DF-4325-8EFB-03C8503559D9}" type="slidenum">
              <a:rPr lang="en-US" altLang="en-US" sz="1400">
                <a:solidFill>
                  <a:srgbClr val="7C6A55"/>
                </a:solidFill>
                <a:latin typeface="Verdana" pitchFamily="34" charset="0"/>
                <a:ea typeface="Geneva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cap="none" smtClean="0"/>
              <a:t>AMÉNAGEMENT PHYSIQUE</a:t>
            </a:r>
          </a:p>
        </p:txBody>
      </p:sp>
      <p:sp>
        <p:nvSpPr>
          <p:cNvPr id="122883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Communication et flux ou silos et travail par lots?</a:t>
            </a:r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EC09544-568E-4E99-9081-ECD236B4046F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z="3600" smtClean="0"/>
              <a:t>L’aménagement influe sur le flux</a:t>
            </a:r>
          </a:p>
        </p:txBody>
      </p:sp>
      <p:sp>
        <p:nvSpPr>
          <p:cNvPr id="11059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altLang="en-US" dirty="0" smtClean="0"/>
              <a:t>Comment?</a:t>
            </a:r>
          </a:p>
          <a:p>
            <a:pPr eaLnBrk="1" hangingPunct="1">
              <a:defRPr/>
            </a:pPr>
            <a:r>
              <a:rPr lang="fr-CA" altLang="en-US" dirty="0" smtClean="0"/>
              <a:t>Quels comportements l’aménagement crée-t-il?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dirty="0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DACBA3A-CB4F-447C-A78F-08ACB19C2EE5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altLang="en-US" dirty="0" smtClean="0"/>
              <a:t>Exemple de plan d’étage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8C860715-86AA-45B0-9656-E041F8D49CD7}" type="slidenum">
              <a:rPr lang="en-CA" altLang="en-US" smtClean="0">
                <a:solidFill>
                  <a:srgbClr val="000000"/>
                </a:solidFill>
              </a:rPr>
              <a:pPr/>
              <a:t>35</a:t>
            </a:fld>
            <a:endParaRPr lang="en-CA" altLang="en-US" smtClean="0">
              <a:solidFill>
                <a:srgbClr val="000000"/>
              </a:solidFill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39975" y="2492375"/>
            <a:ext cx="4535488" cy="36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6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smtClean="0"/>
              <a:t>Exemple de plan d’étage </a:t>
            </a:r>
            <a:br>
              <a:rPr lang="fr-FR" altLang="en-US" dirty="0" smtClean="0"/>
            </a:br>
            <a:r>
              <a:rPr lang="fr-FR" altLang="en-US" dirty="0" smtClean="0"/>
              <a:t>(optimisé)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9E11CF30-BC08-4F85-94AC-D3073B65EB81}" type="slidenum">
              <a:rPr lang="en-CA" altLang="en-US" smtClean="0"/>
              <a:pPr/>
              <a:t>36</a:t>
            </a:fld>
            <a:endParaRPr lang="en-CA" alt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25266" y="2838448"/>
            <a:ext cx="4151439" cy="336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5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itle 1"/>
          <p:cNvSpPr>
            <a:spLocks noGrp="1"/>
          </p:cNvSpPr>
          <p:nvPr>
            <p:ph type="title"/>
          </p:nvPr>
        </p:nvSpPr>
        <p:spPr>
          <a:xfrm>
            <a:off x="611188" y="1447800"/>
            <a:ext cx="8208962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mtClean="0"/>
              <a:t>Quels problèmes d’aménagement avons-nous observés? </a:t>
            </a:r>
          </a:p>
        </p:txBody>
      </p:sp>
      <p:sp>
        <p:nvSpPr>
          <p:cNvPr id="12697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4F074F7-B731-4332-95A9-7023D00905C0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000" smtClean="0">
              <a:ea typeface="Geneva"/>
            </a:endParaRPr>
          </a:p>
        </p:txBody>
      </p:sp>
      <p:pic>
        <p:nvPicPr>
          <p:cNvPr id="12698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716338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cap="none" smtClean="0"/>
              <a:t>ANALYSE DES DONNÉES</a:t>
            </a:r>
          </a:p>
        </p:txBody>
      </p:sp>
      <p:sp>
        <p:nvSpPr>
          <p:cNvPr id="128003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Examen de la feuille de données</a:t>
            </a:r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84E6C95-8828-4580-AC11-62F6DC37DC82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>
          <a:xfrm>
            <a:off x="1219200" y="727075"/>
            <a:ext cx="7391400" cy="1143000"/>
          </a:xfrm>
        </p:spPr>
        <p:txBody>
          <a:bodyPr/>
          <a:lstStyle/>
          <a:p>
            <a:pPr eaLnBrk="1" hangingPunct="1"/>
            <a:r>
              <a:rPr lang="fr-CA" altLang="en-US" smtClean="0"/>
              <a:t>Analyser la feuille de données</a:t>
            </a:r>
          </a:p>
        </p:txBody>
      </p:sp>
      <p:sp>
        <p:nvSpPr>
          <p:cNvPr id="12902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092825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4BF9949-1349-418E-B161-816F9AF21F9A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graphicFrame>
        <p:nvGraphicFramePr>
          <p:cNvPr id="106682" name="Group 186"/>
          <p:cNvGraphicFramePr>
            <a:graphicFrameLocks noGrp="1"/>
          </p:cNvGraphicFramePr>
          <p:nvPr/>
        </p:nvGraphicFramePr>
        <p:xfrm>
          <a:off x="468313" y="620713"/>
          <a:ext cx="7920037" cy="5397291"/>
        </p:xfrm>
        <a:graphic>
          <a:graphicData uri="http://schemas.openxmlformats.org/drawingml/2006/table">
            <a:tbl>
              <a:tblPr/>
              <a:tblGrid>
                <a:gridCol w="1830387"/>
                <a:gridCol w="1022350"/>
                <a:gridCol w="1022350"/>
                <a:gridCol w="1033463"/>
                <a:gridCol w="1033462"/>
                <a:gridCol w="674688"/>
                <a:gridCol w="639762"/>
                <a:gridCol w="663575"/>
              </a:tblGrid>
              <a:tr h="10058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Nom de la tâche du processus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Titre du poste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Tâches reçues/sem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(T)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Délai de traitement (DT) ou temps d’intervention, en mins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Durée du cycle (DC) ou temps pour passer d’une étape à une autre, en mins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Nb total de tâches en instance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% T et 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Lot (L)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E352A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Produire une liste des renouvellements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7 200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82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Envoyer la liste par courriel au service des Dossiers (cc Admin)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lot -3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Envoyer la liste à Admin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lot -3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120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Le service des Dossiers (YA) envoie les dossiers au GITR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Commis aux dossiers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13/50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Admin imprime la liste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Admin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lot -3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13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Reçoit les dossiers et les coche sur la liste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Admin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 par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3 600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120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Aviser l’analyste 1 que les dossiers ont été reçus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Admin</a:t>
                      </a:r>
                      <a:endParaRPr kumimoji="0" lang="fr-CA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 par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008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Examiner la demande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10 800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20 %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Aller dans le système pour imprimer et signer les lettres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Analyste 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15 par mois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120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1 800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98 %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50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900113" y="1484313"/>
            <a:ext cx="6862762" cy="1800225"/>
            <a:chOff x="878244" y="2204864"/>
            <a:chExt cx="6862108" cy="1800200"/>
          </a:xfrm>
        </p:grpSpPr>
        <p:sp>
          <p:nvSpPr>
            <p:cNvPr id="6" name="Oval 5"/>
            <p:cNvSpPr/>
            <p:nvPr/>
          </p:nvSpPr>
          <p:spPr bwMode="auto">
            <a:xfrm>
              <a:off x="878244" y="2204864"/>
              <a:ext cx="1584174" cy="1008048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Geneva"/>
                  <a:cs typeface="Geneva"/>
                </a:defRPr>
              </a:lvl9pPr>
            </a:lstStyle>
            <a:p>
              <a:pPr algn="ctr" eaLnBrk="0" hangingPunct="0">
                <a:defRPr/>
              </a:pPr>
              <a:r>
                <a:rPr lang="fr-CA" altLang="en-US" sz="3200" b="1" baseline="-25000" smtClean="0">
                  <a:solidFill>
                    <a:srgbClr val="FFFFFF"/>
                  </a:solidFill>
                  <a:latin typeface="Arial" pitchFamily="34" charset="0"/>
                </a:rPr>
                <a:t>LOT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V="1">
              <a:off x="2462418" y="2420761"/>
              <a:ext cx="885741" cy="28892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  <p:cxnSp>
          <p:nvCxnSpPr>
            <p:cNvPr id="9" name="Straight Arrow Connector 8"/>
            <p:cNvCxnSpPr>
              <a:stCxn id="6" idx="6"/>
            </p:cNvCxnSpPr>
            <p:nvPr/>
          </p:nvCxnSpPr>
          <p:spPr bwMode="auto">
            <a:xfrm>
              <a:off x="2462418" y="2709682"/>
              <a:ext cx="5277934" cy="1295382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900113" y="1900238"/>
            <a:ext cx="4665662" cy="2122487"/>
            <a:chOff x="843755" y="2420888"/>
            <a:chExt cx="4664349" cy="2121961"/>
          </a:xfrm>
        </p:grpSpPr>
        <p:sp>
          <p:nvSpPr>
            <p:cNvPr id="129134" name="Oval 14"/>
            <p:cNvSpPr>
              <a:spLocks noChangeArrowheads="1"/>
            </p:cNvSpPr>
            <p:nvPr/>
          </p:nvSpPr>
          <p:spPr bwMode="auto">
            <a:xfrm>
              <a:off x="843755" y="3535037"/>
              <a:ext cx="1583879" cy="10078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fr-CA" altLang="en-US" sz="2400" b="1" baseline="-25000">
                  <a:solidFill>
                    <a:srgbClr val="FFFFFF"/>
                  </a:solidFill>
                  <a:ea typeface="Geneva"/>
                </a:rPr>
                <a:t>DC ÉLEVÉE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2472072" y="2420888"/>
              <a:ext cx="3036032" cy="1583932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  <p:cxnSp>
          <p:nvCxnSpPr>
            <p:cNvPr id="17" name="Straight Arrow Connector 16"/>
            <p:cNvCxnSpPr>
              <a:stCxn id="129134" idx="6"/>
            </p:cNvCxnSpPr>
            <p:nvPr/>
          </p:nvCxnSpPr>
          <p:spPr bwMode="auto">
            <a:xfrm>
              <a:off x="2427634" y="4038149"/>
              <a:ext cx="2936049" cy="50470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827088" y="4508500"/>
            <a:ext cx="6334125" cy="1008063"/>
            <a:chOff x="843755" y="5013176"/>
            <a:chExt cx="6332606" cy="1008112"/>
          </a:xfrm>
        </p:grpSpPr>
        <p:sp>
          <p:nvSpPr>
            <p:cNvPr id="129132" name="Oval 22"/>
            <p:cNvSpPr>
              <a:spLocks noChangeArrowheads="1"/>
            </p:cNvSpPr>
            <p:nvPr/>
          </p:nvSpPr>
          <p:spPr bwMode="auto">
            <a:xfrm>
              <a:off x="843755" y="5013176"/>
              <a:ext cx="1583945" cy="100811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fr-CA" altLang="en-US" sz="2600" b="1" baseline="-25000">
                  <a:solidFill>
                    <a:srgbClr val="FFFFFF"/>
                  </a:solidFill>
                  <a:ea typeface="Geneva"/>
                </a:rPr>
                <a:t>FAIBLE % T et E</a:t>
              </a:r>
            </a:p>
          </p:txBody>
        </p:sp>
        <p:cxnSp>
          <p:nvCxnSpPr>
            <p:cNvPr id="24" name="Straight Arrow Connector 23"/>
            <p:cNvCxnSpPr>
              <a:stCxn id="129132" idx="6"/>
            </p:cNvCxnSpPr>
            <p:nvPr/>
          </p:nvCxnSpPr>
          <p:spPr bwMode="auto">
            <a:xfrm>
              <a:off x="2427700" y="5518026"/>
              <a:ext cx="4748661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193675" y="265113"/>
            <a:ext cx="8839200" cy="914400"/>
          </a:xfrm>
        </p:spPr>
        <p:txBody>
          <a:bodyPr/>
          <a:lstStyle/>
          <a:p>
            <a:pPr eaLnBrk="1" hangingPunct="1"/>
            <a:r>
              <a:rPr lang="fr-CA" altLang="en-US" sz="2800" dirty="0" smtClean="0"/>
              <a:t>La spirale descendante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870EE78-D4EC-4362-B5ED-EA2D97BF536E}" type="slidenum">
              <a:rPr lang="en-US" altLang="en-US" sz="1000" smtClean="0">
                <a:solidFill>
                  <a:srgbClr val="7C6A55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</a:t>
            </a:fld>
            <a:endParaRPr lang="en-US" altLang="en-US" sz="1000" smtClean="0">
              <a:solidFill>
                <a:srgbClr val="7C6A55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80081"/>
            <a:ext cx="1581467" cy="1860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20525"/>
            <a:ext cx="2175520" cy="118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Bent Arrow 33"/>
          <p:cNvSpPr/>
          <p:nvPr/>
        </p:nvSpPr>
        <p:spPr bwMode="auto">
          <a:xfrm>
            <a:off x="1547664" y="1468114"/>
            <a:ext cx="936104" cy="1800199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49465" y="836712"/>
            <a:ext cx="15597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Travail </a:t>
            </a:r>
            <a:r>
              <a:rPr lang="fr-FR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en </a:t>
            </a:r>
            <a:r>
              <a:rPr lang="fr-FR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attente</a:t>
            </a:r>
          </a:p>
          <a:p>
            <a:pPr algn="ctr"/>
            <a:r>
              <a:rPr lang="en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Backlog</a:t>
            </a:r>
          </a:p>
          <a:p>
            <a:pPr algn="ctr"/>
            <a:endParaRPr lang="en-US" sz="1400" dirty="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50679"/>
            <a:ext cx="1551818" cy="116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Bent Arrow 36"/>
          <p:cNvSpPr/>
          <p:nvPr/>
        </p:nvSpPr>
        <p:spPr bwMode="auto">
          <a:xfrm rot="5400000">
            <a:off x="4046998" y="2188193"/>
            <a:ext cx="1224136" cy="936104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63551" y="4754684"/>
            <a:ext cx="2720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Charge de travail déraisonnable</a:t>
            </a:r>
          </a:p>
          <a:p>
            <a:pPr algn="ctr"/>
            <a:r>
              <a:rPr lang="en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Unreasonable workload</a:t>
            </a:r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455" y="3484337"/>
            <a:ext cx="2627033" cy="127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531447" y="4771189"/>
            <a:ext cx="2451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Perturbation du déroulement</a:t>
            </a:r>
          </a:p>
          <a:p>
            <a:pPr algn="ctr"/>
            <a:r>
              <a:rPr lang="en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Disturbance to flow</a:t>
            </a:r>
          </a:p>
        </p:txBody>
      </p:sp>
      <p:sp>
        <p:nvSpPr>
          <p:cNvPr id="41" name="Bent Arrow 40"/>
          <p:cNvSpPr/>
          <p:nvPr/>
        </p:nvSpPr>
        <p:spPr bwMode="auto">
          <a:xfrm rot="5400000">
            <a:off x="4988198" y="689167"/>
            <a:ext cx="1757182" cy="3315076"/>
          </a:xfrm>
          <a:prstGeom prst="bentArrow">
            <a:avLst>
              <a:gd name="adj1" fmla="val 13512"/>
              <a:gd name="adj2" fmla="val 16552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2" name="Right Arrow 41"/>
          <p:cNvSpPr/>
          <p:nvPr/>
        </p:nvSpPr>
        <p:spPr bwMode="auto">
          <a:xfrm>
            <a:off x="5635698" y="3556345"/>
            <a:ext cx="685335" cy="5219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Right Arrow 42"/>
          <p:cNvSpPr/>
          <p:nvPr/>
        </p:nvSpPr>
        <p:spPr bwMode="auto">
          <a:xfrm rot="10800000">
            <a:off x="5592634" y="4131171"/>
            <a:ext cx="685335" cy="5219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4" name="U-Turn Arrow 43"/>
          <p:cNvSpPr/>
          <p:nvPr/>
        </p:nvSpPr>
        <p:spPr bwMode="auto">
          <a:xfrm rot="10800000">
            <a:off x="971598" y="5277903"/>
            <a:ext cx="6912769" cy="671376"/>
          </a:xfrm>
          <a:prstGeom prst="uturnArrow">
            <a:avLst>
              <a:gd name="adj1" fmla="val 33038"/>
              <a:gd name="adj2" fmla="val 25000"/>
              <a:gd name="adj3" fmla="val 32661"/>
              <a:gd name="adj4" fmla="val 43750"/>
              <a:gd name="adj5" fmla="val 10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1520" y="4754684"/>
            <a:ext cx="2607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Augmentation de la demande </a:t>
            </a:r>
          </a:p>
          <a:p>
            <a:pPr algn="ctr"/>
            <a:r>
              <a:rPr lang="en-CA" sz="1400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Spikes in Demand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427" y="308419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MURA</a:t>
            </a:r>
            <a:endParaRPr lang="en-US" dirty="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57452" y="309660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MURI</a:t>
            </a:r>
            <a:endParaRPr lang="en-US" dirty="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77969" y="304063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rPr>
              <a:t>MUDA</a:t>
            </a:r>
            <a:endParaRPr lang="en-US" dirty="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30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7" grpId="0" animBg="1"/>
      <p:bldP spid="38" grpId="0"/>
      <p:bldP spid="40" grpId="0"/>
      <p:bldP spid="41" grpId="0" animBg="1"/>
      <p:bldP spid="42" grpId="0" animBg="1"/>
      <p:bldP spid="43" grpId="0" animBg="1"/>
      <p:bldP spid="44" grpId="0" animBg="1"/>
      <p:bldP spid="45" grpId="0"/>
      <p:bldP spid="2" grpId="0"/>
      <p:bldP spid="46" grpId="0"/>
      <p:bldP spid="4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altLang="en-US" sz="3600" smtClean="0"/>
              <a:t>Analyser la feuille de données</a:t>
            </a:r>
          </a:p>
        </p:txBody>
      </p:sp>
      <p:sp>
        <p:nvSpPr>
          <p:cNvPr id="13005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C28B17B-52A7-470B-81E5-B16B2E2BD568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graphicFrame>
        <p:nvGraphicFramePr>
          <p:cNvPr id="107678" name="Group 158"/>
          <p:cNvGraphicFramePr>
            <a:graphicFrameLocks noGrp="1"/>
          </p:cNvGraphicFramePr>
          <p:nvPr/>
        </p:nvGraphicFramePr>
        <p:xfrm>
          <a:off x="228600" y="3703638"/>
          <a:ext cx="8229600" cy="1817689"/>
        </p:xfrm>
        <a:graphic>
          <a:graphicData uri="http://schemas.openxmlformats.org/drawingml/2006/table">
            <a:tbl>
              <a:tblPr/>
              <a:tblGrid>
                <a:gridCol w="414338"/>
                <a:gridCol w="846137"/>
                <a:gridCol w="473075"/>
                <a:gridCol w="471488"/>
                <a:gridCol w="477837"/>
                <a:gridCol w="476250"/>
                <a:gridCol w="447675"/>
                <a:gridCol w="311150"/>
                <a:gridCol w="296863"/>
                <a:gridCol w="523875"/>
                <a:gridCol w="538162"/>
                <a:gridCol w="2952750"/>
              </a:tblGrid>
              <a:tr h="157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Temps TAKT :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Livrer une (1) unité de service terminée toutes les :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18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minutes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Numéro de la tâche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Nom de la tâche du processus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Titre du poste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Tâches reçues (T)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Délai de traitement (DT) ou temps d’intervention, en mins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Durée du cycle (DC) ou temps pour passer d’une étape à une autre, en mins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DC totale (y compris les lots) (en mins)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Nb total de tâches en instance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% T et 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Geneva"/>
                          <a:cs typeface="Geneva"/>
                        </a:rPr>
                        <a:t>Lot (L) (tâches)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Demande totale de travail SVA évitable (mins/sem) </a:t>
                      </a:r>
                      <a:br>
                        <a:rPr kumimoji="0" lang="fr-CA" altLang="en-U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</a:br>
                      <a:r>
                        <a:rPr kumimoji="0" lang="fr-CA" altLang="en-US" sz="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(à partir de la Feuille d’observations)</a:t>
                      </a:r>
                      <a:endParaRPr kumimoji="0" lang="fr-CA" altLang="en-US" sz="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Commentaires (y compris des notes sur les variations)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155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55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55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130198" name="Picture 1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800350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406900"/>
            <a:ext cx="8137525" cy="1362075"/>
          </a:xfrm>
        </p:spPr>
        <p:txBody>
          <a:bodyPr lIns="228600" tIns="228600" rIns="457200" bIns="457200"/>
          <a:lstStyle/>
          <a:p>
            <a:pPr eaLnBrk="1" hangingPunct="1"/>
            <a:r>
              <a:rPr lang="fr-CA" altLang="en-US" sz="3600" cap="none" smtClean="0"/>
              <a:t>INTERPRÉTATION DES DONNÉES</a:t>
            </a:r>
            <a:endParaRPr lang="fr-CA" altLang="en-US" sz="2000" cap="none" smtClean="0"/>
          </a:p>
        </p:txBody>
      </p:sp>
      <p:sp>
        <p:nvSpPr>
          <p:cNvPr id="131075" name="Text Placeholder 1"/>
          <p:cNvSpPr>
            <a:spLocks noGrp="1"/>
          </p:cNvSpPr>
          <p:nvPr>
            <p:ph type="body" idx="1"/>
          </p:nvPr>
        </p:nvSpPr>
        <p:spPr>
          <a:xfrm>
            <a:off x="755650" y="2924175"/>
            <a:ext cx="7843838" cy="1500188"/>
          </a:xfrm>
        </p:spPr>
        <p:txBody>
          <a:bodyPr/>
          <a:lstStyle/>
          <a:p>
            <a:pPr eaLnBrk="1" hangingPunct="1"/>
            <a:r>
              <a:rPr lang="en-CA" altLang="en-US" smtClean="0"/>
              <a:t>REPÉRER DES CAPACITÉS</a:t>
            </a:r>
            <a:endParaRPr lang="fr-CA" alt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57F18B1-7174-4171-A2D2-19FCCE2985FC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375650" cy="914400"/>
          </a:xfrm>
        </p:spPr>
        <p:txBody>
          <a:bodyPr/>
          <a:lstStyle/>
          <a:p>
            <a:pPr eaLnBrk="1" hangingPunct="1"/>
            <a:r>
              <a:rPr lang="fr-CA" altLang="en-US" sz="2700" smtClean="0"/>
              <a:t>Demandes de corrections</a:t>
            </a:r>
          </a:p>
        </p:txBody>
      </p:sp>
      <p:sp>
        <p:nvSpPr>
          <p:cNvPr id="132099" name="Content Placeholder 2"/>
          <p:cNvSpPr>
            <a:spLocks noGrp="1"/>
          </p:cNvSpPr>
          <p:nvPr>
            <p:ph idx="1"/>
          </p:nvPr>
        </p:nvSpPr>
        <p:spPr>
          <a:xfrm>
            <a:off x="323850" y="1412875"/>
            <a:ext cx="4092575" cy="2413000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</a:pPr>
            <a:r>
              <a:rPr lang="fr-CA" altLang="en-US" sz="2600" smtClean="0"/>
              <a:t>10 à 40 %* de la charge de travail est sans valeur ajoutée, mais consomme le temps et les capacités du personnel</a:t>
            </a:r>
          </a:p>
          <a:p>
            <a:pPr marL="0" indent="0" eaLnBrk="1" hangingPunct="1">
              <a:lnSpc>
                <a:spcPct val="85000"/>
              </a:lnSpc>
            </a:pPr>
            <a:endParaRPr lang="fr-CA" altLang="en-US" sz="2800" smtClean="0"/>
          </a:p>
          <a:p>
            <a:pPr marL="0" indent="0" eaLnBrk="1" hangingPunct="1"/>
            <a:r>
              <a:rPr lang="fr-CA" altLang="en-US" sz="2800" smtClean="0"/>
              <a:t>Trouver des solutions pour éliminer ce travail évitable.</a:t>
            </a:r>
            <a:endParaRPr lang="fr-CA" altLang="en-US" smtClean="0"/>
          </a:p>
        </p:txBody>
      </p:sp>
      <p:sp>
        <p:nvSpPr>
          <p:cNvPr id="13210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2593BC7-8706-4945-8408-D27FC3F2A722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000" smtClean="0">
              <a:ea typeface="Geneva"/>
            </a:endParaRPr>
          </a:p>
        </p:txBody>
      </p:sp>
      <p:graphicFrame>
        <p:nvGraphicFramePr>
          <p:cNvPr id="132101" name="Object 9"/>
          <p:cNvGraphicFramePr>
            <a:graphicFrameLocks/>
          </p:cNvGraphicFramePr>
          <p:nvPr/>
        </p:nvGraphicFramePr>
        <p:xfrm>
          <a:off x="4284663" y="1700213"/>
          <a:ext cx="4416425" cy="306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6" name="Worksheet" r:id="rId4" imgW="4419472" imgH="3057538" progId="Excel.Sheet.8">
                  <p:embed/>
                </p:oleObj>
              </mc:Choice>
              <mc:Fallback>
                <p:oleObj name="Worksheet" r:id="rId4" imgW="4419472" imgH="3057538" progId="Excel.Sheet.8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700213"/>
                        <a:ext cx="4416425" cy="306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2" name="TextBox 4"/>
          <p:cNvSpPr txBox="1">
            <a:spLocks noChangeArrowheads="1"/>
          </p:cNvSpPr>
          <p:nvPr/>
        </p:nvSpPr>
        <p:spPr bwMode="auto">
          <a:xfrm>
            <a:off x="3382963" y="5229225"/>
            <a:ext cx="41687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CA" altLang="en-US" sz="2400">
                <a:ea typeface="ヒラギノ角ゴ Pro W3"/>
                <a:cs typeface="ヒラギノ角ゴ Pro W3"/>
              </a:rPr>
              <a:t>…</a:t>
            </a:r>
            <a:r>
              <a:rPr lang="fr-CA" altLang="en-US" sz="2400">
                <a:ea typeface="ヒラギノ角ゴ Pro W3"/>
                <a:cs typeface="ヒラギノ角ゴ Pro W3"/>
              </a:rPr>
              <a:t>Libérer des capacités pour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fr-CA" altLang="en-US" sz="2400">
                <a:ea typeface="ヒラギノ角ゴ Pro W3"/>
                <a:cs typeface="ヒラギノ角ゴ Pro W3"/>
              </a:rPr>
              <a:t>du travail à valeur ajoutée</a:t>
            </a:r>
          </a:p>
        </p:txBody>
      </p:sp>
      <p:sp>
        <p:nvSpPr>
          <p:cNvPr id="132103" name="TextBox 2"/>
          <p:cNvSpPr txBox="1">
            <a:spLocks noChangeArrowheads="1"/>
          </p:cNvSpPr>
          <p:nvPr/>
        </p:nvSpPr>
        <p:spPr bwMode="auto">
          <a:xfrm>
            <a:off x="5467350" y="1844675"/>
            <a:ext cx="256063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CA" altLang="en-US" sz="1800" b="1">
                <a:ea typeface="Geneva"/>
              </a:rPr>
              <a:t>Capacités totales</a:t>
            </a:r>
          </a:p>
        </p:txBody>
      </p:sp>
      <p:sp>
        <p:nvSpPr>
          <p:cNvPr id="132104" name="TextBox 3"/>
          <p:cNvSpPr txBox="1">
            <a:spLocks noChangeArrowheads="1"/>
          </p:cNvSpPr>
          <p:nvPr/>
        </p:nvSpPr>
        <p:spPr bwMode="auto">
          <a:xfrm>
            <a:off x="7529513" y="2852738"/>
            <a:ext cx="107473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CA" altLang="en-US" sz="1400">
                <a:ea typeface="Geneva"/>
              </a:rPr>
              <a:t>Travail à VA</a:t>
            </a:r>
          </a:p>
        </p:txBody>
      </p:sp>
      <p:sp>
        <p:nvSpPr>
          <p:cNvPr id="132105" name="TextBox 8"/>
          <p:cNvSpPr txBox="1">
            <a:spLocks noChangeArrowheads="1"/>
          </p:cNvSpPr>
          <p:nvPr/>
        </p:nvSpPr>
        <p:spPr bwMode="auto">
          <a:xfrm>
            <a:off x="7491413" y="3409950"/>
            <a:ext cx="107473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CA" altLang="en-US" sz="1400">
                <a:ea typeface="Geneva"/>
              </a:rPr>
              <a:t>Travail évitable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5"/>
          <p:cNvSpPr>
            <a:spLocks/>
          </p:cNvSpPr>
          <p:nvPr/>
        </p:nvSpPr>
        <p:spPr bwMode="auto">
          <a:xfrm>
            <a:off x="533400" y="404813"/>
            <a:ext cx="843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CA" altLang="en-US" sz="3200">
                <a:solidFill>
                  <a:schemeClr val="tx2"/>
                </a:solidFill>
                <a:ea typeface="ヒラギノ角ゴ Pro W3"/>
                <a:cs typeface="ヒラギノ角ゴ Pro W3"/>
              </a:rPr>
              <a:t>Les demandes de correction épuise les capacités et n’ajoute aucune valeur</a:t>
            </a:r>
          </a:p>
        </p:txBody>
      </p:sp>
      <p:graphicFrame>
        <p:nvGraphicFramePr>
          <p:cNvPr id="111693" name="Group 77"/>
          <p:cNvGraphicFramePr>
            <a:graphicFrameLocks noGrp="1"/>
          </p:cNvGraphicFramePr>
          <p:nvPr/>
        </p:nvGraphicFramePr>
        <p:xfrm>
          <a:off x="717550" y="1628775"/>
          <a:ext cx="7702550" cy="4467226"/>
        </p:xfrm>
        <a:graphic>
          <a:graphicData uri="http://schemas.openxmlformats.org/drawingml/2006/table">
            <a:tbl>
              <a:tblPr/>
              <a:tblGrid>
                <a:gridCol w="3851275"/>
                <a:gridCol w="3851275"/>
              </a:tblGrid>
              <a:tr h="539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Type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Exemple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91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Travail non exécuté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Document ou renseignement manquant – le chercher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</a:tr>
              <a:tr h="791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Travail mal exécuté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Mauvais renseignement, renseignements perdus – à refaire 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</a:tr>
              <a:tr h="9145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Quelque chose qui n’est pas clair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Directives/exigences peu claires – demander des clarifications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</a:tr>
              <a:tr h="6398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Tâche ou étape inutile 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Approbations/réunions inutiles  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BE9"/>
                    </a:solidFill>
                  </a:tcPr>
                </a:tc>
              </a:tr>
              <a:tr h="791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Quelque chose qui prend trop de temps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Geneva"/>
                          <a:cs typeface="Geneva"/>
                        </a:rPr>
                        <a:t>Essayer de déterminer l’état d’avancement, répondre à des questions</a:t>
                      </a:r>
                    </a:p>
                  </a:txBody>
                  <a:tcPr marL="91434" marR="91434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4D1"/>
                    </a:solidFill>
                  </a:tcPr>
                </a:tc>
              </a:tr>
            </a:tbl>
          </a:graphicData>
        </a:graphic>
      </p:graphicFrame>
      <p:sp>
        <p:nvSpPr>
          <p:cNvPr id="13314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5BA2FBD-FF43-4122-96FC-78D448479F8F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000" smtClean="0"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1755760-7C74-4FC3-A99E-E4453D4A4331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pic>
        <p:nvPicPr>
          <p:cNvPr id="13414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6125"/>
            <a:ext cx="9028113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8" name="TextBox 2"/>
          <p:cNvSpPr txBox="1">
            <a:spLocks noChangeArrowheads="1"/>
          </p:cNvSpPr>
          <p:nvPr/>
        </p:nvSpPr>
        <p:spPr bwMode="auto">
          <a:xfrm>
            <a:off x="1293813" y="3924300"/>
            <a:ext cx="5616575" cy="6413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CA" altLang="en-US" sz="1800" b="1">
                <a:latin typeface="Verdana" pitchFamily="34" charset="0"/>
                <a:ea typeface="Geneva"/>
              </a:rPr>
              <a:t>Cerner les répercussions de chaque cas important de travail SVA évitable</a:t>
            </a:r>
          </a:p>
        </p:txBody>
      </p:sp>
      <p:pic>
        <p:nvPicPr>
          <p:cNvPr id="13414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797425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itle 2"/>
          <p:cNvSpPr>
            <a:spLocks noGrp="1"/>
          </p:cNvSpPr>
          <p:nvPr>
            <p:ph type="title"/>
          </p:nvPr>
        </p:nvSpPr>
        <p:spPr>
          <a:xfrm>
            <a:off x="971550" y="188913"/>
            <a:ext cx="7391400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z="2800" smtClean="0"/>
              <a:t>Remplir la feuille de repérage des capacités</a:t>
            </a:r>
          </a:p>
        </p:txBody>
      </p:sp>
      <p:sp>
        <p:nvSpPr>
          <p:cNvPr id="13517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24CD0E8-630D-40D2-B450-2211E7710843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graphicFrame>
        <p:nvGraphicFramePr>
          <p:cNvPr id="113750" name="Group 86"/>
          <p:cNvGraphicFramePr>
            <a:graphicFrameLocks noGrp="1"/>
          </p:cNvGraphicFramePr>
          <p:nvPr/>
        </p:nvGraphicFramePr>
        <p:xfrm>
          <a:off x="323850" y="1125538"/>
          <a:ext cx="8447088" cy="4924425"/>
        </p:xfrm>
        <a:graphic>
          <a:graphicData uri="http://schemas.openxmlformats.org/drawingml/2006/table">
            <a:tbl>
              <a:tblPr/>
              <a:tblGrid>
                <a:gridCol w="3114675"/>
                <a:gridCol w="2205038"/>
                <a:gridCol w="3127375"/>
              </a:tblGrid>
              <a:tr h="276225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REPÉRAGE DES CAPACITÉS </a:t>
                      </a:r>
                      <a:r>
                        <a:rPr kumimoji="0" lang="fr-CA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(Minutes/semaine de demande de travail SVA évitable par groupe d’emploi)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Geneva"/>
                        <a:cs typeface="Geneva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Analystes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Enjeu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IMPACT : Amélioration nette – en min/</a:t>
                      </a:r>
                      <a:r>
                        <a:rPr kumimoji="0" lang="fr-CA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sem</a:t>
                      </a: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 – de la demande de travail SVA évitable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Solution proposée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Les macros ne s’effectuent pas correctement; la reprise du travail est nécessaire chaque fois qu’on les utilise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Examiner les principaux macros et les ajuster en fonction de leur priorité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Temps passé à chercher des descriptions de postes pour les clients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360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Afficher les descriptions de postes sur l’intranet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Le formulaire de demande des Ressources humaines est rempli correctement seulement 50 % du temps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Remplir le formulaire en compagnie du client afin de réduire les rappels (contre-mesure initiale); simplifier le formulaire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Chaque énoncé des critères de mérite nécessite cinq va-et-vient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S’asseoir avec le client et remplir l’ECM ensemble, en deux séances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82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NOMBRE TOTAL DE MINUTES / SEMAINE DE TRAVAIL SVA ÉVITABLE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2520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7C6A55"/>
                          </a:solidFill>
                          <a:latin typeface="Verdana" pitchFamily="34" charset="0"/>
                          <a:ea typeface="Geneva"/>
                          <a:cs typeface="Geneva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Geneva"/>
                          <a:cs typeface="Geneva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35210" name="Picture 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300663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228600" tIns="228600" rIns="457200" bIns="457200"/>
          <a:lstStyle/>
          <a:p>
            <a:pPr eaLnBrk="1" hangingPunct="1"/>
            <a:r>
              <a:rPr lang="fr-CA" altLang="en-US" sz="3600" cap="none" smtClean="0"/>
              <a:t>ANALYSE DES CAUSES PROFONDES</a:t>
            </a:r>
            <a:endParaRPr lang="fr-CA" altLang="en-US" sz="2000" cap="none" smtClean="0"/>
          </a:p>
        </p:txBody>
      </p:sp>
      <p:sp>
        <p:nvSpPr>
          <p:cNvPr id="136195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 smtClean="0"/>
              <a:t> </a:t>
            </a:r>
            <a:r>
              <a:rPr lang="fr-CA" altLang="en-US" smtClean="0"/>
              <a:t>Symptôme ou cause profonde?</a:t>
            </a: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8DB570C-EBB1-4415-BBBD-05DD8B7A1468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Cinq « pourquoi »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492375"/>
            <a:ext cx="8229600" cy="3962400"/>
          </a:xfrm>
        </p:spPr>
        <p:txBody>
          <a:bodyPr/>
          <a:lstStyle/>
          <a:p>
            <a:pPr eaLnBrk="1" hangingPunct="1"/>
            <a:r>
              <a:rPr lang="fr-CA" altLang="en-US" sz="2400" b="1" smtClean="0"/>
              <a:t>Objectif :</a:t>
            </a:r>
            <a:r>
              <a:rPr lang="fr-CA" altLang="en-US" sz="2400" smtClean="0"/>
              <a:t>  Cerner la cause profonde d’un problème</a:t>
            </a:r>
          </a:p>
          <a:p>
            <a:pPr eaLnBrk="1" hangingPunct="1"/>
            <a:endParaRPr lang="fr-CA" altLang="en-US" sz="2400" b="1" smtClean="0"/>
          </a:p>
          <a:p>
            <a:pPr eaLnBrk="1" hangingPunct="1"/>
            <a:r>
              <a:rPr lang="fr-CA" altLang="en-US" sz="2400" b="1" smtClean="0"/>
              <a:t>Comment : </a:t>
            </a:r>
            <a:r>
              <a:rPr lang="fr-CA" altLang="en-US" sz="2400" smtClean="0"/>
              <a:t>Demander « pourquoi » le problème existe et écrivez la réponse</a:t>
            </a:r>
          </a:p>
          <a:p>
            <a:pPr eaLnBrk="1" hangingPunct="1"/>
            <a:endParaRPr lang="fr-CA" altLang="en-US" sz="2400" smtClean="0"/>
          </a:p>
          <a:p>
            <a:pPr eaLnBrk="1" hangingPunct="1"/>
            <a:r>
              <a:rPr lang="fr-CA" altLang="en-US" sz="2400" smtClean="0"/>
              <a:t>Faire cela cinq fois de suite</a:t>
            </a:r>
          </a:p>
        </p:txBody>
      </p:sp>
      <p:sp>
        <p:nvSpPr>
          <p:cNvPr id="13722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879ABAE-84FB-4304-B112-7E2672931A0D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898525"/>
            <a:ext cx="8077200" cy="4876800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defRPr/>
            </a:pPr>
            <a:r>
              <a:rPr lang="fr-CA" altLang="en-US" sz="2000" b="1" dirty="0" smtClean="0"/>
              <a:t>Problème : le Washington Monument se désintégrait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endParaRPr lang="fr-CA" altLang="en-US" sz="20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fr-CA" altLang="en-US" sz="1800" dirty="0" smtClean="0"/>
              <a:t>Pourquoi?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dirty="0" smtClean="0"/>
              <a:t>À cause des produits chimiques abrasifs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dirty="0" smtClean="0"/>
              <a:t>Pourquoi utilise-t-on des produits chimiques abrasifs?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dirty="0" smtClean="0"/>
              <a:t>Pour enlever la fiente de pigeon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dirty="0" smtClean="0"/>
              <a:t>Pourquoi y a-t-il autant de fiente de pigeon?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dirty="0" smtClean="0"/>
              <a:t>Il y a trop de pigeons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dirty="0" smtClean="0"/>
              <a:t>Pourquoi y a-t-il tant de pigeons?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dirty="0" smtClean="0"/>
              <a:t>Les pigeons mangent les araignées et il y a beaucoup d’araignées au monument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dirty="0" smtClean="0"/>
              <a:t>Pourquoi y a-t-il tant d’araignées?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dirty="0" smtClean="0"/>
              <a:t>Les araignées mangent les moucherons, et il y a beaucoup de moucherons au monument</a:t>
            </a:r>
          </a:p>
          <a:p>
            <a:pPr marL="1371600" lvl="2" indent="-457200" eaLnBrk="1" hangingPunct="1">
              <a:lnSpc>
                <a:spcPct val="80000"/>
              </a:lnSpc>
              <a:defRPr/>
            </a:pPr>
            <a:r>
              <a:rPr lang="fr-CA" altLang="en-US" sz="1800" dirty="0" smtClean="0"/>
              <a:t>Pourquoi y a-t-il tant de moucherons?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r>
              <a:rPr lang="fr-CA" altLang="en-US" sz="1600" dirty="0" smtClean="0"/>
              <a:t>Les moucherons sont attirés par la lumière au crépuscule et il y a beaucoup de lumière au monument au crépuscule. </a:t>
            </a:r>
          </a:p>
          <a:p>
            <a:pPr marL="1752600" lvl="3" indent="-381000" eaLnBrk="1" hangingPunct="1">
              <a:lnSpc>
                <a:spcPct val="80000"/>
              </a:lnSpc>
              <a:buFont typeface="Times New Roman" pitchFamily="18" charset="0"/>
              <a:buChar char="–"/>
              <a:defRPr/>
            </a:pPr>
            <a:endParaRPr lang="fr-CA" altLang="en-US" sz="900" dirty="0" smtClean="0"/>
          </a:p>
          <a:p>
            <a:pPr marL="571500" indent="-571500" eaLnBrk="1" hangingPunct="1">
              <a:lnSpc>
                <a:spcPct val="80000"/>
              </a:lnSpc>
              <a:defRPr/>
            </a:pPr>
            <a:endParaRPr lang="fr-CA" altLang="en-US" sz="1400" b="1" dirty="0" smtClean="0"/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fr-CA" altLang="en-US" sz="1400" b="1" dirty="0" smtClean="0"/>
              <a:t>Cause profonde :	Monument illuminé au crépuscule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fr-CA" altLang="en-US" sz="1400" b="1" dirty="0" smtClean="0"/>
              <a:t>Solution :</a:t>
            </a:r>
            <a:r>
              <a:rPr lang="fr-CA" altLang="en-US" sz="1400" dirty="0" smtClean="0"/>
              <a:t>  		</a:t>
            </a:r>
            <a:r>
              <a:rPr lang="fr-CA" altLang="en-US" sz="1400" b="1" dirty="0" smtClean="0"/>
              <a:t>Éteindre les lumières au crépuscule</a:t>
            </a:r>
          </a:p>
        </p:txBody>
      </p:sp>
      <p:sp>
        <p:nvSpPr>
          <p:cNvPr id="138243" name="Rectangle 4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Times New Roman" pitchFamily="18" charset="0"/>
              <a:buNone/>
            </a:pPr>
            <a:fld id="{670037C0-0AB0-480D-B82F-293DFB5BF8C4}" type="slidenum">
              <a:rPr lang="en-CA" altLang="en-US" sz="1400" smtClean="0">
                <a:solidFill>
                  <a:srgbClr val="000000"/>
                </a:solidFill>
                <a:ea typeface="Geneva"/>
              </a:rPr>
              <a:pPr eaLnBrk="1" hangingPunct="1">
                <a:spcBef>
                  <a:spcPct val="0"/>
                </a:spcBef>
                <a:buClrTx/>
                <a:buFont typeface="Times New Roman" pitchFamily="18" charset="0"/>
                <a:buNone/>
              </a:pPr>
              <a:t>48</a:t>
            </a:fld>
            <a:endParaRPr lang="en-CA" altLang="en-US" sz="1400" smtClean="0">
              <a:solidFill>
                <a:srgbClr val="000000"/>
              </a:solidFill>
              <a:ea typeface="Geneva"/>
            </a:endParaRPr>
          </a:p>
        </p:txBody>
      </p:sp>
      <p:pic>
        <p:nvPicPr>
          <p:cNvPr id="48132" name="Picture 5" descr="washington monument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228990" y="1808196"/>
            <a:ext cx="1673834" cy="1342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Explosion 1 1"/>
          <p:cNvSpPr>
            <a:spLocks noChangeArrowheads="1"/>
          </p:cNvSpPr>
          <p:nvPr/>
        </p:nvSpPr>
        <p:spPr bwMode="auto">
          <a:xfrm>
            <a:off x="6783388" y="4937125"/>
            <a:ext cx="1847850" cy="1371600"/>
          </a:xfrm>
          <a:prstGeom prst="irregularSeal1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CA" altLang="en-US" sz="1600" b="1" baseline="-25000">
                <a:latin typeface="Arial Black" pitchFamily="34" charset="0"/>
                <a:ea typeface="Geneva"/>
                <a:cs typeface="Aharoni" pitchFamily="2" charset="-79"/>
              </a:rPr>
              <a:t>PROBLÈME RÉSOLU!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66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66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266" name="AutoShape 84"/>
          <p:cNvCxnSpPr>
            <a:cxnSpLocks noChangeShapeType="1"/>
          </p:cNvCxnSpPr>
          <p:nvPr/>
        </p:nvCxnSpPr>
        <p:spPr bwMode="auto">
          <a:xfrm>
            <a:off x="1103313" y="1768475"/>
            <a:ext cx="1657350" cy="21828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9267" name="Rectangle 77"/>
          <p:cNvSpPr>
            <a:spLocks noChangeArrowheads="1"/>
          </p:cNvSpPr>
          <p:nvPr/>
        </p:nvSpPr>
        <p:spPr bwMode="auto">
          <a:xfrm>
            <a:off x="396875" y="1341438"/>
            <a:ext cx="1412875" cy="369887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7620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A" altLang="en-US" sz="1800" b="1">
                <a:latin typeface="Verdana" pitchFamily="34" charset="0"/>
                <a:ea typeface="Geneva"/>
              </a:rPr>
              <a:t>MESURES</a:t>
            </a:r>
          </a:p>
        </p:txBody>
      </p:sp>
      <p:cxnSp>
        <p:nvCxnSpPr>
          <p:cNvPr id="139268" name="AutoShape 85"/>
          <p:cNvCxnSpPr>
            <a:cxnSpLocks noChangeShapeType="1"/>
          </p:cNvCxnSpPr>
          <p:nvPr/>
        </p:nvCxnSpPr>
        <p:spPr bwMode="auto">
          <a:xfrm rot="5400000" flipH="1" flipV="1">
            <a:off x="792163" y="4381500"/>
            <a:ext cx="2068512" cy="11699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9269" name="Rectangle 78"/>
          <p:cNvSpPr>
            <a:spLocks noChangeArrowheads="1"/>
          </p:cNvSpPr>
          <p:nvPr/>
        </p:nvSpPr>
        <p:spPr bwMode="auto">
          <a:xfrm>
            <a:off x="427038" y="6030913"/>
            <a:ext cx="1122362" cy="6477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7620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7620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A" altLang="en-US" sz="1800" b="1">
                <a:latin typeface="Verdana" pitchFamily="34" charset="0"/>
                <a:ea typeface="Geneva"/>
              </a:rPr>
              <a:t>FLUX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A" altLang="en-US" sz="1800" b="1">
                <a:latin typeface="Verdana" pitchFamily="34" charset="0"/>
                <a:ea typeface="Geneva"/>
              </a:rPr>
              <a:t>D’INFO</a:t>
            </a:r>
          </a:p>
        </p:txBody>
      </p:sp>
      <p:sp>
        <p:nvSpPr>
          <p:cNvPr id="139270" name="Text Box 95"/>
          <p:cNvSpPr txBox="1">
            <a:spLocks noChangeArrowheads="1"/>
          </p:cNvSpPr>
          <p:nvPr/>
        </p:nvSpPr>
        <p:spPr bwMode="auto">
          <a:xfrm>
            <a:off x="395288" y="2646363"/>
            <a:ext cx="10652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On ne suit pas les retards des dossiers</a:t>
            </a:r>
          </a:p>
        </p:txBody>
      </p:sp>
      <p:sp>
        <p:nvSpPr>
          <p:cNvPr id="139271" name="Text Box 95"/>
          <p:cNvSpPr txBox="1">
            <a:spLocks noChangeArrowheads="1"/>
          </p:cNvSpPr>
          <p:nvPr/>
        </p:nvSpPr>
        <p:spPr bwMode="auto">
          <a:xfrm>
            <a:off x="171450" y="1989138"/>
            <a:ext cx="106521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On mesure le volume et non la vitesse</a:t>
            </a:r>
          </a:p>
        </p:txBody>
      </p:sp>
      <p:sp>
        <p:nvSpPr>
          <p:cNvPr id="139272" name="Text Box 95"/>
          <p:cNvSpPr txBox="1">
            <a:spLocks noChangeArrowheads="1"/>
          </p:cNvSpPr>
          <p:nvPr/>
        </p:nvSpPr>
        <p:spPr bwMode="auto">
          <a:xfrm>
            <a:off x="1606550" y="1803400"/>
            <a:ext cx="16383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Le traitement des dossiers est considéré  comme un travail ennuyeux</a:t>
            </a:r>
          </a:p>
        </p:txBody>
      </p:sp>
      <p:sp>
        <p:nvSpPr>
          <p:cNvPr id="139273" name="Text Box 83"/>
          <p:cNvSpPr txBox="1">
            <a:spLocks noChangeArrowheads="1"/>
          </p:cNvSpPr>
          <p:nvPr/>
        </p:nvSpPr>
        <p:spPr bwMode="auto">
          <a:xfrm>
            <a:off x="5167313" y="3171825"/>
            <a:ext cx="163353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La direction ne se mêle pas des opérations</a:t>
            </a:r>
          </a:p>
        </p:txBody>
      </p:sp>
      <p:sp>
        <p:nvSpPr>
          <p:cNvPr id="139274" name="Line 132"/>
          <p:cNvSpPr>
            <a:spLocks noChangeShapeType="1"/>
          </p:cNvSpPr>
          <p:nvPr/>
        </p:nvSpPr>
        <p:spPr bwMode="auto">
          <a:xfrm flipH="1">
            <a:off x="4149725" y="2747963"/>
            <a:ext cx="390525" cy="119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5" name="Line 101"/>
          <p:cNvSpPr>
            <a:spLocks noChangeShapeType="1"/>
          </p:cNvSpPr>
          <p:nvPr/>
        </p:nvSpPr>
        <p:spPr bwMode="auto">
          <a:xfrm>
            <a:off x="987425" y="5345113"/>
            <a:ext cx="574675" cy="13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6" name="Text Box 110"/>
          <p:cNvSpPr txBox="1">
            <a:spLocks noChangeArrowheads="1"/>
          </p:cNvSpPr>
          <p:nvPr/>
        </p:nvSpPr>
        <p:spPr bwMode="auto">
          <a:xfrm>
            <a:off x="4243388" y="3973513"/>
            <a:ext cx="11811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La base de données ne suit pas les dossiers</a:t>
            </a:r>
          </a:p>
        </p:txBody>
      </p:sp>
      <p:sp>
        <p:nvSpPr>
          <p:cNvPr id="139277" name="Text Box 95"/>
          <p:cNvSpPr txBox="1">
            <a:spLocks noChangeArrowheads="1"/>
          </p:cNvSpPr>
          <p:nvPr/>
        </p:nvSpPr>
        <p:spPr bwMode="auto">
          <a:xfrm>
            <a:off x="4543425" y="2609850"/>
            <a:ext cx="2062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La direction n’est pas au courant du problème</a:t>
            </a:r>
          </a:p>
        </p:txBody>
      </p:sp>
      <p:sp>
        <p:nvSpPr>
          <p:cNvPr id="139278" name="Line 132"/>
          <p:cNvSpPr>
            <a:spLocks noChangeShapeType="1"/>
          </p:cNvSpPr>
          <p:nvPr/>
        </p:nvSpPr>
        <p:spPr bwMode="auto">
          <a:xfrm flipH="1" flipV="1">
            <a:off x="4833938" y="3087688"/>
            <a:ext cx="293687" cy="236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9" name="Line 133"/>
          <p:cNvSpPr>
            <a:spLocks noChangeShapeType="1"/>
          </p:cNvSpPr>
          <p:nvPr/>
        </p:nvSpPr>
        <p:spPr bwMode="auto">
          <a:xfrm flipH="1" flipV="1">
            <a:off x="6473825" y="5345113"/>
            <a:ext cx="565150" cy="249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80" name="Text Box 141"/>
          <p:cNvSpPr txBox="1">
            <a:spLocks noChangeArrowheads="1"/>
          </p:cNvSpPr>
          <p:nvPr/>
        </p:nvSpPr>
        <p:spPr bwMode="auto">
          <a:xfrm>
            <a:off x="7085013" y="5414963"/>
            <a:ext cx="1808162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« Les gestionnaires ne se mêlent pas des opérations »</a:t>
            </a:r>
          </a:p>
        </p:txBody>
      </p:sp>
      <p:sp>
        <p:nvSpPr>
          <p:cNvPr id="139281" name="Line 119"/>
          <p:cNvSpPr>
            <a:spLocks noChangeShapeType="1"/>
          </p:cNvSpPr>
          <p:nvPr/>
        </p:nvSpPr>
        <p:spPr bwMode="auto">
          <a:xfrm>
            <a:off x="1574800" y="3324225"/>
            <a:ext cx="6381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82" name="Text Box 95"/>
          <p:cNvSpPr txBox="1">
            <a:spLocks noChangeArrowheads="1"/>
          </p:cNvSpPr>
          <p:nvPr/>
        </p:nvSpPr>
        <p:spPr bwMode="auto">
          <a:xfrm>
            <a:off x="569913" y="3289300"/>
            <a:ext cx="1065212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Pas de « voix du client »</a:t>
            </a:r>
          </a:p>
        </p:txBody>
      </p:sp>
      <p:sp>
        <p:nvSpPr>
          <p:cNvPr id="139283" name="Line 126"/>
          <p:cNvSpPr>
            <a:spLocks noChangeShapeType="1"/>
          </p:cNvSpPr>
          <p:nvPr/>
        </p:nvSpPr>
        <p:spPr bwMode="auto">
          <a:xfrm flipH="1">
            <a:off x="6589713" y="2443163"/>
            <a:ext cx="296862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84" name="Text Box 131"/>
          <p:cNvSpPr txBox="1">
            <a:spLocks noChangeArrowheads="1"/>
          </p:cNvSpPr>
          <p:nvPr/>
        </p:nvSpPr>
        <p:spPr bwMode="auto">
          <a:xfrm>
            <a:off x="6657975" y="2087563"/>
            <a:ext cx="14922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Charge de travail inégale</a:t>
            </a:r>
          </a:p>
        </p:txBody>
      </p:sp>
      <p:grpSp>
        <p:nvGrpSpPr>
          <p:cNvPr id="139285" name="Group 3"/>
          <p:cNvGrpSpPr>
            <a:grpSpLocks/>
          </p:cNvGrpSpPr>
          <p:nvPr/>
        </p:nvGrpSpPr>
        <p:grpSpPr bwMode="auto">
          <a:xfrm>
            <a:off x="192088" y="1341438"/>
            <a:ext cx="9002712" cy="5033962"/>
            <a:chOff x="153988" y="1336675"/>
            <a:chExt cx="9002713" cy="5033963"/>
          </a:xfrm>
        </p:grpSpPr>
        <p:grpSp>
          <p:nvGrpSpPr>
            <p:cNvPr id="139290" name="Group 76"/>
            <p:cNvGrpSpPr>
              <a:grpSpLocks/>
            </p:cNvGrpSpPr>
            <p:nvPr/>
          </p:nvGrpSpPr>
          <p:grpSpPr bwMode="auto">
            <a:xfrm>
              <a:off x="153988" y="1336675"/>
              <a:ext cx="9002713" cy="5033963"/>
              <a:chOff x="-149" y="713"/>
              <a:chExt cx="5671" cy="3171"/>
            </a:xfrm>
          </p:grpSpPr>
          <p:sp>
            <p:nvSpPr>
              <p:cNvPr id="139292" name="Rectangle 77"/>
              <p:cNvSpPr>
                <a:spLocks noChangeArrowheads="1"/>
              </p:cNvSpPr>
              <p:nvPr/>
            </p:nvSpPr>
            <p:spPr bwMode="auto">
              <a:xfrm>
                <a:off x="1161" y="713"/>
                <a:ext cx="1212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latin typeface="Arial Black" pitchFamily="34" charset="0"/>
                    <a:ea typeface="Geneva"/>
                  </a:rPr>
                  <a:t>MAIN D’ŒUVRE</a:t>
                </a:r>
              </a:p>
            </p:txBody>
          </p:sp>
          <p:sp>
            <p:nvSpPr>
              <p:cNvPr id="139293" name="Rectangle 78"/>
              <p:cNvSpPr>
                <a:spLocks noChangeArrowheads="1"/>
              </p:cNvSpPr>
              <p:nvPr/>
            </p:nvSpPr>
            <p:spPr bwMode="auto">
              <a:xfrm>
                <a:off x="1281" y="3670"/>
                <a:ext cx="655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latin typeface="Arial Black" pitchFamily="34" charset="0"/>
                    <a:ea typeface="Geneva"/>
                  </a:rPr>
                  <a:t>OUTILS</a:t>
                </a:r>
              </a:p>
            </p:txBody>
          </p:sp>
          <p:sp>
            <p:nvSpPr>
              <p:cNvPr id="139294" name="Rectangle 79"/>
              <p:cNvSpPr>
                <a:spLocks noChangeArrowheads="1"/>
              </p:cNvSpPr>
              <p:nvPr/>
            </p:nvSpPr>
            <p:spPr bwMode="auto">
              <a:xfrm>
                <a:off x="3084" y="3648"/>
                <a:ext cx="1040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latin typeface="Arial Black" pitchFamily="34" charset="0"/>
                    <a:ea typeface="Geneva"/>
                  </a:rPr>
                  <a:t>MENTALITÉS</a:t>
                </a:r>
              </a:p>
            </p:txBody>
          </p:sp>
          <p:sp>
            <p:nvSpPr>
              <p:cNvPr id="139295" name="Rectangle 80"/>
              <p:cNvSpPr>
                <a:spLocks noChangeArrowheads="1"/>
              </p:cNvSpPr>
              <p:nvPr/>
            </p:nvSpPr>
            <p:spPr bwMode="auto">
              <a:xfrm>
                <a:off x="2869" y="721"/>
                <a:ext cx="997" cy="214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 defTabSz="762000"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defTabSz="76200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defTabSz="7620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defTabSz="7620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CA" altLang="en-US" sz="1600" b="1">
                    <a:latin typeface="Arial Black" pitchFamily="34" charset="0"/>
                    <a:ea typeface="Geneva"/>
                  </a:rPr>
                  <a:t>PROCESSUS</a:t>
                </a:r>
              </a:p>
            </p:txBody>
          </p:sp>
          <p:sp>
            <p:nvSpPr>
              <p:cNvPr id="139296" name="Rectangle 81"/>
              <p:cNvSpPr>
                <a:spLocks noChangeArrowheads="1"/>
              </p:cNvSpPr>
              <p:nvPr/>
            </p:nvSpPr>
            <p:spPr bwMode="auto">
              <a:xfrm>
                <a:off x="4635" y="1902"/>
                <a:ext cx="831" cy="756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Dans la région </a:t>
                </a:r>
              </a:p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Sud, 25 % des</a:t>
                </a:r>
              </a:p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dossiers sont</a:t>
                </a:r>
              </a:p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envoyés </a:t>
                </a:r>
              </a:p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au demandeur </a:t>
                </a:r>
              </a:p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avec 10 jours </a:t>
                </a:r>
              </a:p>
              <a:p>
                <a:pPr algn="ctr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CA" altLang="en-US" sz="1200">
                    <a:latin typeface="Arial Black" pitchFamily="34" charset="0"/>
                    <a:ea typeface="Geneva"/>
                  </a:rPr>
                  <a:t>de retard</a:t>
                </a:r>
              </a:p>
            </p:txBody>
          </p:sp>
          <p:sp>
            <p:nvSpPr>
              <p:cNvPr id="139297" name="Text Box 83"/>
              <p:cNvSpPr txBox="1">
                <a:spLocks noChangeArrowheads="1"/>
              </p:cNvSpPr>
              <p:nvPr/>
            </p:nvSpPr>
            <p:spPr bwMode="auto">
              <a:xfrm>
                <a:off x="2491" y="1061"/>
                <a:ext cx="1227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7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Le personnel n’est pas formé en gestion de processus</a:t>
                </a:r>
              </a:p>
            </p:txBody>
          </p:sp>
          <p:cxnSp>
            <p:nvCxnSpPr>
              <p:cNvPr id="139298" name="AutoShape 84"/>
              <p:cNvCxnSpPr>
                <a:cxnSpLocks noChangeShapeType="1"/>
                <a:stCxn id="139292" idx="2"/>
              </p:cNvCxnSpPr>
              <p:nvPr/>
            </p:nvCxnSpPr>
            <p:spPr bwMode="auto">
              <a:xfrm>
                <a:off x="1767" y="927"/>
                <a:ext cx="1041" cy="1394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9299" name="AutoShape 85"/>
              <p:cNvCxnSpPr>
                <a:cxnSpLocks noChangeShapeType="1"/>
                <a:stCxn id="139293" idx="0"/>
              </p:cNvCxnSpPr>
              <p:nvPr/>
            </p:nvCxnSpPr>
            <p:spPr bwMode="auto">
              <a:xfrm flipV="1">
                <a:off x="1609" y="2367"/>
                <a:ext cx="737" cy="1303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300" name="Line 88"/>
              <p:cNvSpPr>
                <a:spLocks noChangeShapeType="1"/>
              </p:cNvSpPr>
              <p:nvPr/>
            </p:nvSpPr>
            <p:spPr bwMode="auto">
              <a:xfrm>
                <a:off x="1522" y="1315"/>
                <a:ext cx="58" cy="1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01" name="Text Box 89"/>
              <p:cNvSpPr txBox="1">
                <a:spLocks noChangeArrowheads="1"/>
              </p:cNvSpPr>
              <p:nvPr/>
            </p:nvSpPr>
            <p:spPr bwMode="auto">
              <a:xfrm>
                <a:off x="1906" y="1234"/>
                <a:ext cx="58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endParaRPr lang="en-CA" altLang="en-US" sz="1200">
                  <a:latin typeface="Verdana" pitchFamily="34" charset="0"/>
                  <a:ea typeface="Geneva"/>
                </a:endParaRPr>
              </a:p>
            </p:txBody>
          </p:sp>
          <p:sp>
            <p:nvSpPr>
              <p:cNvPr id="139302" name="Text Box 90"/>
              <p:cNvSpPr txBox="1">
                <a:spLocks noChangeArrowheads="1"/>
              </p:cNvSpPr>
              <p:nvPr/>
            </p:nvSpPr>
            <p:spPr bwMode="auto">
              <a:xfrm>
                <a:off x="1906" y="1278"/>
                <a:ext cx="49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endParaRPr lang="en-CA" altLang="en-US" sz="1200">
                  <a:latin typeface="Verdana" pitchFamily="34" charset="0"/>
                  <a:ea typeface="Geneva"/>
                </a:endParaRPr>
              </a:p>
            </p:txBody>
          </p:sp>
          <p:sp>
            <p:nvSpPr>
              <p:cNvPr id="139303" name="Line 94"/>
              <p:cNvSpPr>
                <a:spLocks noChangeShapeType="1"/>
              </p:cNvSpPr>
              <p:nvPr/>
            </p:nvSpPr>
            <p:spPr bwMode="auto">
              <a:xfrm>
                <a:off x="1870" y="1612"/>
                <a:ext cx="35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04" name="Text Box 95"/>
              <p:cNvSpPr txBox="1">
                <a:spLocks noChangeArrowheads="1"/>
              </p:cNvSpPr>
              <p:nvPr/>
            </p:nvSpPr>
            <p:spPr bwMode="auto">
              <a:xfrm>
                <a:off x="947" y="1512"/>
                <a:ext cx="1052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lnSpc>
                    <a:spcPct val="7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Le personnel travaille peu avec les dossiers</a:t>
                </a:r>
              </a:p>
            </p:txBody>
          </p:sp>
          <p:sp>
            <p:nvSpPr>
              <p:cNvPr id="139305" name="Line 100"/>
              <p:cNvSpPr>
                <a:spLocks noChangeShapeType="1"/>
              </p:cNvSpPr>
              <p:nvPr/>
            </p:nvSpPr>
            <p:spPr bwMode="auto">
              <a:xfrm>
                <a:off x="-69" y="2333"/>
                <a:ext cx="4704" cy="2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06" name="Text Box 102"/>
              <p:cNvSpPr txBox="1">
                <a:spLocks noChangeArrowheads="1"/>
              </p:cNvSpPr>
              <p:nvPr/>
            </p:nvSpPr>
            <p:spPr bwMode="auto">
              <a:xfrm>
                <a:off x="-149" y="2993"/>
                <a:ext cx="710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Pas de flux visible à gérer</a:t>
                </a:r>
                <a:endParaRPr lang="en-CA" altLang="en-US" sz="1200">
                  <a:latin typeface="Verdana" pitchFamily="34" charset="0"/>
                  <a:ea typeface="Geneva"/>
                </a:endParaRPr>
              </a:p>
            </p:txBody>
          </p:sp>
          <p:sp>
            <p:nvSpPr>
              <p:cNvPr id="139307" name="Line 105"/>
              <p:cNvSpPr>
                <a:spLocks noChangeShapeType="1"/>
              </p:cNvSpPr>
              <p:nvPr/>
            </p:nvSpPr>
            <p:spPr bwMode="auto">
              <a:xfrm flipH="1">
                <a:off x="1720" y="3282"/>
                <a:ext cx="432" cy="20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08" name="Line 107"/>
              <p:cNvSpPr>
                <a:spLocks noChangeShapeType="1"/>
              </p:cNvSpPr>
              <p:nvPr/>
            </p:nvSpPr>
            <p:spPr bwMode="auto">
              <a:xfrm flipH="1">
                <a:off x="2119" y="2715"/>
                <a:ext cx="317" cy="1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09" name="Text Box 108"/>
              <p:cNvSpPr txBox="1">
                <a:spLocks noChangeArrowheads="1"/>
              </p:cNvSpPr>
              <p:nvPr/>
            </p:nvSpPr>
            <p:spPr bwMode="auto">
              <a:xfrm>
                <a:off x="1387" y="1962"/>
                <a:ext cx="112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Le personnel choisit ses propres tâches</a:t>
                </a:r>
              </a:p>
            </p:txBody>
          </p:sp>
          <p:sp>
            <p:nvSpPr>
              <p:cNvPr id="139310" name="Text Box 110"/>
              <p:cNvSpPr txBox="1">
                <a:spLocks noChangeArrowheads="1"/>
              </p:cNvSpPr>
              <p:nvPr/>
            </p:nvSpPr>
            <p:spPr bwMode="auto">
              <a:xfrm>
                <a:off x="2127" y="3091"/>
                <a:ext cx="618" cy="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75 % des macros exigent une reprise du travail</a:t>
                </a:r>
              </a:p>
            </p:txBody>
          </p:sp>
          <p:cxnSp>
            <p:nvCxnSpPr>
              <p:cNvPr id="139311" name="AutoShape 111"/>
              <p:cNvCxnSpPr>
                <a:cxnSpLocks noChangeShapeType="1"/>
                <a:stCxn id="139294" idx="0"/>
              </p:cNvCxnSpPr>
              <p:nvPr/>
            </p:nvCxnSpPr>
            <p:spPr bwMode="auto">
              <a:xfrm flipV="1">
                <a:off x="3604" y="2333"/>
                <a:ext cx="769" cy="1315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312" name="Text Box 113"/>
              <p:cNvSpPr txBox="1">
                <a:spLocks noChangeArrowheads="1"/>
              </p:cNvSpPr>
              <p:nvPr/>
            </p:nvSpPr>
            <p:spPr bwMode="auto">
              <a:xfrm>
                <a:off x="3084" y="2448"/>
                <a:ext cx="1051" cy="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Le travail « standard » est contraignant</a:t>
                </a:r>
              </a:p>
            </p:txBody>
          </p:sp>
          <p:sp>
            <p:nvSpPr>
              <p:cNvPr id="139313" name="Line 114"/>
              <p:cNvSpPr>
                <a:spLocks noChangeShapeType="1"/>
              </p:cNvSpPr>
              <p:nvPr/>
            </p:nvSpPr>
            <p:spPr bwMode="auto">
              <a:xfrm>
                <a:off x="3604" y="3049"/>
                <a:ext cx="228" cy="3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14" name="Line 115"/>
              <p:cNvSpPr>
                <a:spLocks noChangeShapeType="1"/>
              </p:cNvSpPr>
              <p:nvPr/>
            </p:nvSpPr>
            <p:spPr bwMode="auto">
              <a:xfrm flipV="1">
                <a:off x="1804" y="1732"/>
                <a:ext cx="0" cy="2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15" name="Text Box 116"/>
              <p:cNvSpPr txBox="1">
                <a:spLocks noChangeArrowheads="1"/>
              </p:cNvSpPr>
              <p:nvPr/>
            </p:nvSpPr>
            <p:spPr bwMode="auto">
              <a:xfrm>
                <a:off x="2712" y="2715"/>
                <a:ext cx="1058" cy="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ClrTx/>
                  <a:buFontTx/>
                  <a:buNone/>
                </a:pPr>
                <a:endParaRPr lang="fr-CA" altLang="en-US" sz="500">
                  <a:latin typeface="Verdana" pitchFamily="34" charset="0"/>
                  <a:ea typeface="Geneva"/>
                </a:endParaRPr>
              </a:p>
              <a:p>
                <a:pPr>
                  <a:lnSpc>
                    <a:spcPct val="8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« Les clients sont moins importants que les chiffres »</a:t>
                </a:r>
                <a:endParaRPr lang="en-CA" altLang="en-US" sz="1200">
                  <a:latin typeface="Verdana" pitchFamily="34" charset="0"/>
                  <a:ea typeface="Geneva"/>
                </a:endParaRPr>
              </a:p>
            </p:txBody>
          </p:sp>
          <p:cxnSp>
            <p:nvCxnSpPr>
              <p:cNvPr id="139316" name="AutoShape 118"/>
              <p:cNvCxnSpPr>
                <a:cxnSpLocks noChangeShapeType="1"/>
              </p:cNvCxnSpPr>
              <p:nvPr/>
            </p:nvCxnSpPr>
            <p:spPr bwMode="auto">
              <a:xfrm>
                <a:off x="3477" y="957"/>
                <a:ext cx="1020" cy="1396"/>
              </a:xfrm>
              <a:prstGeom prst="straightConnector1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317" name="Line 119"/>
              <p:cNvSpPr>
                <a:spLocks noChangeShapeType="1"/>
              </p:cNvSpPr>
              <p:nvPr/>
            </p:nvSpPr>
            <p:spPr bwMode="auto">
              <a:xfrm>
                <a:off x="614" y="1744"/>
                <a:ext cx="40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18" name="Line 120"/>
              <p:cNvSpPr>
                <a:spLocks noChangeShapeType="1"/>
              </p:cNvSpPr>
              <p:nvPr/>
            </p:nvSpPr>
            <p:spPr bwMode="auto">
              <a:xfrm>
                <a:off x="278" y="1445"/>
                <a:ext cx="537" cy="5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19" name="Line 122"/>
              <p:cNvSpPr>
                <a:spLocks noChangeShapeType="1"/>
              </p:cNvSpPr>
              <p:nvPr/>
            </p:nvSpPr>
            <p:spPr bwMode="auto">
              <a:xfrm>
                <a:off x="3785" y="2657"/>
                <a:ext cx="40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0" name="Line 125"/>
              <p:cNvSpPr>
                <a:spLocks noChangeShapeType="1"/>
              </p:cNvSpPr>
              <p:nvPr/>
            </p:nvSpPr>
            <p:spPr bwMode="auto">
              <a:xfrm flipH="1" flipV="1">
                <a:off x="3995" y="1635"/>
                <a:ext cx="72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1" name="Line 126"/>
              <p:cNvSpPr>
                <a:spLocks noChangeShapeType="1"/>
              </p:cNvSpPr>
              <p:nvPr/>
            </p:nvSpPr>
            <p:spPr bwMode="auto">
              <a:xfrm flipH="1">
                <a:off x="4888" y="1111"/>
                <a:ext cx="59" cy="2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2" name="Line 128"/>
              <p:cNvSpPr>
                <a:spLocks noChangeShapeType="1"/>
              </p:cNvSpPr>
              <p:nvPr/>
            </p:nvSpPr>
            <p:spPr bwMode="auto">
              <a:xfrm flipH="1">
                <a:off x="4092" y="1805"/>
                <a:ext cx="402" cy="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3" name="Text Box 129"/>
              <p:cNvSpPr txBox="1">
                <a:spLocks noChangeArrowheads="1"/>
              </p:cNvSpPr>
              <p:nvPr/>
            </p:nvSpPr>
            <p:spPr bwMode="auto">
              <a:xfrm>
                <a:off x="4721" y="1323"/>
                <a:ext cx="801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7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Pas de processus  standard pour les tâches</a:t>
                </a:r>
              </a:p>
            </p:txBody>
          </p:sp>
          <p:sp>
            <p:nvSpPr>
              <p:cNvPr id="139324" name="Text Box 131"/>
              <p:cNvSpPr txBox="1">
                <a:spLocks noChangeArrowheads="1"/>
              </p:cNvSpPr>
              <p:nvPr/>
            </p:nvSpPr>
            <p:spPr bwMode="auto">
              <a:xfrm>
                <a:off x="4447" y="1732"/>
                <a:ext cx="940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Lots volumineux</a:t>
                </a:r>
              </a:p>
            </p:txBody>
          </p:sp>
          <p:sp>
            <p:nvSpPr>
              <p:cNvPr id="139325" name="Line 132"/>
              <p:cNvSpPr>
                <a:spLocks noChangeShapeType="1"/>
              </p:cNvSpPr>
              <p:nvPr/>
            </p:nvSpPr>
            <p:spPr bwMode="auto">
              <a:xfrm flipH="1">
                <a:off x="1999" y="1186"/>
                <a:ext cx="49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6" name="Line 133"/>
              <p:cNvSpPr>
                <a:spLocks noChangeShapeType="1"/>
              </p:cNvSpPr>
              <p:nvPr/>
            </p:nvSpPr>
            <p:spPr bwMode="auto">
              <a:xfrm flipH="1">
                <a:off x="3964" y="2971"/>
                <a:ext cx="425" cy="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7" name="Line 136"/>
              <p:cNvSpPr>
                <a:spLocks noChangeShapeType="1"/>
              </p:cNvSpPr>
              <p:nvPr/>
            </p:nvSpPr>
            <p:spPr bwMode="auto">
              <a:xfrm flipV="1">
                <a:off x="3368" y="3370"/>
                <a:ext cx="329" cy="7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328" name="Text Box 139"/>
              <p:cNvSpPr txBox="1">
                <a:spLocks noChangeArrowheads="1"/>
              </p:cNvSpPr>
              <p:nvPr/>
            </p:nvSpPr>
            <p:spPr bwMode="auto">
              <a:xfrm>
                <a:off x="2631" y="3235"/>
                <a:ext cx="832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lnSpc>
                    <a:spcPct val="9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« On l’a toujours fait comme ça »</a:t>
                </a:r>
              </a:p>
            </p:txBody>
          </p:sp>
          <p:sp>
            <p:nvSpPr>
              <p:cNvPr id="139329" name="Text Box 141"/>
              <p:cNvSpPr txBox="1">
                <a:spLocks noChangeArrowheads="1"/>
              </p:cNvSpPr>
              <p:nvPr/>
            </p:nvSpPr>
            <p:spPr bwMode="auto">
              <a:xfrm>
                <a:off x="4394" y="2800"/>
                <a:ext cx="1029" cy="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63A6B0"/>
                  </a:buClr>
                  <a:buFont typeface="Wingdings" pitchFamily="2" charset="2"/>
                  <a:buChar char="§"/>
                  <a:defRPr sz="3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F0035"/>
                  </a:buClr>
                  <a:buFont typeface="Wingdings" pitchFamily="2" charset="2"/>
                  <a:buChar char="§"/>
                  <a:defRPr sz="27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C7D19E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85000"/>
                  </a:lnSpc>
                  <a:spcBef>
                    <a:spcPct val="50000"/>
                  </a:spcBef>
                  <a:buClrTx/>
                  <a:buFontTx/>
                  <a:buNone/>
                </a:pPr>
                <a:r>
                  <a:rPr lang="fr-CA" altLang="en-US" sz="1200">
                    <a:latin typeface="Verdana" pitchFamily="34" charset="0"/>
                    <a:ea typeface="Geneva"/>
                  </a:rPr>
                  <a:t>« L’exactitude est plus importante que la vitesse » </a:t>
                </a:r>
              </a:p>
            </p:txBody>
          </p:sp>
        </p:grpSp>
        <p:sp>
          <p:nvSpPr>
            <p:cNvPr id="139291" name="Text Box 131"/>
            <p:cNvSpPr txBox="1">
              <a:spLocks noChangeArrowheads="1"/>
            </p:cNvSpPr>
            <p:nvPr/>
          </p:nvSpPr>
          <p:spPr bwMode="auto">
            <a:xfrm>
              <a:off x="7332663" y="1336675"/>
              <a:ext cx="1775841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63A6B0"/>
                </a:buClr>
                <a:buFont typeface="Wingdings" pitchFamily="2" charset="2"/>
                <a:buChar char="§"/>
                <a:defRPr sz="3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0035"/>
                </a:buClr>
                <a:buFont typeface="Wingdings" pitchFamily="2" charset="2"/>
                <a:buChar char="§"/>
                <a:defRPr sz="27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7D19E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ClrTx/>
                <a:buFontTx/>
                <a:buNone/>
              </a:pPr>
              <a:r>
                <a:rPr lang="fr-CA" altLang="en-US" sz="1200">
                  <a:latin typeface="Verdana" pitchFamily="34" charset="0"/>
                  <a:ea typeface="Geneva"/>
                </a:rPr>
                <a:t>L’équipe croît que les processus standards sont contraignants </a:t>
              </a:r>
            </a:p>
          </p:txBody>
        </p:sp>
      </p:grpSp>
      <p:sp>
        <p:nvSpPr>
          <p:cNvPr id="139286" name="Title 2"/>
          <p:cNvSpPr>
            <a:spLocks noGrp="1"/>
          </p:cNvSpPr>
          <p:nvPr>
            <p:ph type="title"/>
          </p:nvPr>
        </p:nvSpPr>
        <p:spPr>
          <a:xfrm>
            <a:off x="230188" y="304800"/>
            <a:ext cx="8229600" cy="914400"/>
          </a:xfrm>
        </p:spPr>
        <p:txBody>
          <a:bodyPr/>
          <a:lstStyle/>
          <a:p>
            <a:pPr eaLnBrk="1" hangingPunct="1"/>
            <a:r>
              <a:rPr lang="fr-CA" altLang="en-US" smtClean="0"/>
              <a:t>Diagramme d’Ishikawa</a:t>
            </a:r>
          </a:p>
        </p:txBody>
      </p:sp>
      <p:sp>
        <p:nvSpPr>
          <p:cNvPr id="13928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CF6A7EB-A5EC-4A6B-A870-72A026A71E47}" type="slidenum">
              <a:rPr lang="en-CA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CA" altLang="en-US" sz="1000" smtClean="0">
              <a:ea typeface="Geneva"/>
            </a:endParaRPr>
          </a:p>
        </p:txBody>
      </p:sp>
      <p:sp>
        <p:nvSpPr>
          <p:cNvPr id="139288" name="Line 101"/>
          <p:cNvSpPr>
            <a:spLocks noChangeShapeType="1"/>
          </p:cNvSpPr>
          <p:nvPr/>
        </p:nvSpPr>
        <p:spPr bwMode="auto">
          <a:xfrm>
            <a:off x="1319213" y="4719638"/>
            <a:ext cx="574675" cy="136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89" name="Text Box 102"/>
          <p:cNvSpPr txBox="1">
            <a:spLocks noChangeArrowheads="1"/>
          </p:cNvSpPr>
          <p:nvPr/>
        </p:nvSpPr>
        <p:spPr bwMode="auto">
          <a:xfrm>
            <a:off x="66675" y="4135438"/>
            <a:ext cx="14954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5000"/>
              </a:lnSpc>
              <a:spcBef>
                <a:spcPct val="50000"/>
              </a:spcBef>
              <a:buClrTx/>
              <a:buFontTx/>
              <a:buNone/>
            </a:pPr>
            <a:r>
              <a:rPr lang="fr-CA" altLang="en-US" sz="1200">
                <a:solidFill>
                  <a:srgbClr val="7C6A55"/>
                </a:solidFill>
                <a:latin typeface="Verdana" pitchFamily="34" charset="0"/>
                <a:ea typeface="Geneva"/>
              </a:rPr>
              <a:t>Les demandes peu claires nécessitent des  clarifications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cap="none" smtClean="0"/>
              <a:t>ANALYSE DES BESOINS DU CLIENT</a:t>
            </a:r>
          </a:p>
        </p:txBody>
      </p:sp>
      <p:sp>
        <p:nvSpPr>
          <p:cNvPr id="94211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A" altLang="en-US" smtClean="0"/>
              <a:t>Analyse des intervenants</a:t>
            </a: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778D4F9-7074-4EBE-9087-71DDF54DA916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>
          <a:xfrm>
            <a:off x="900113" y="1447800"/>
            <a:ext cx="7710487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fr-CA" altLang="en-US" smtClean="0"/>
              <a:t>Dessiner un diagramme en arêtes de poisson pour le processus du MA</a:t>
            </a:r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C4B33FE-AAF7-4CD0-ACB8-D08DA8846F3C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  <p:sp>
        <p:nvSpPr>
          <p:cNvPr id="14029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ea typeface="Geneva"/>
            </a:endParaRPr>
          </a:p>
        </p:txBody>
      </p:sp>
      <p:pic>
        <p:nvPicPr>
          <p:cNvPr id="14029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284538"/>
            <a:ext cx="4176712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437063"/>
            <a:ext cx="21621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412875"/>
            <a:ext cx="7581900" cy="914400"/>
          </a:xfrm>
        </p:spPr>
        <p:txBody>
          <a:bodyPr/>
          <a:lstStyle/>
          <a:p>
            <a:pPr eaLnBrk="1" hangingPunct="1"/>
            <a:r>
              <a:rPr lang="fr-CA" altLang="en-US" sz="2400" smtClean="0">
                <a:solidFill>
                  <a:schemeClr val="tx1"/>
                </a:solidFill>
              </a:rPr>
              <a:t>ANALYSER</a:t>
            </a:r>
            <a:br>
              <a:rPr lang="fr-CA" altLang="en-US" sz="2400" smtClean="0">
                <a:solidFill>
                  <a:schemeClr val="tx1"/>
                </a:solidFill>
              </a:rPr>
            </a:br>
            <a:r>
              <a:rPr lang="fr-CA" altLang="en-US" sz="3600" smtClean="0"/>
              <a:t>Ce que nous savons jusqu’ici</a:t>
            </a:r>
          </a:p>
        </p:txBody>
      </p:sp>
      <p:sp>
        <p:nvSpPr>
          <p:cNvPr id="126979" name="Content Placeholder 3"/>
          <p:cNvSpPr>
            <a:spLocks noGrp="1"/>
          </p:cNvSpPr>
          <p:nvPr>
            <p:ph idx="1"/>
          </p:nvPr>
        </p:nvSpPr>
        <p:spPr>
          <a:xfrm>
            <a:off x="1042988" y="2781300"/>
            <a:ext cx="7391400" cy="3276600"/>
          </a:xfrm>
        </p:spPr>
        <p:txBody>
          <a:bodyPr/>
          <a:lstStyle/>
          <a:p>
            <a:pPr eaLnBrk="1" hangingPunct="1">
              <a:defRPr/>
            </a:pPr>
            <a:r>
              <a:rPr lang="fr-CA" altLang="en-US" sz="2000" dirty="0" smtClean="0"/>
              <a:t>L’analyse nous protège de nos premières impulsions – qui sont habituellement des solutions hâtives qui n’abordent pas la cause profonde du problème </a:t>
            </a:r>
          </a:p>
          <a:p>
            <a:pPr eaLnBrk="1" hangingPunct="1">
              <a:defRPr/>
            </a:pPr>
            <a:r>
              <a:rPr lang="fr-CA" altLang="en-US" sz="2000" dirty="0" smtClean="0"/>
              <a:t>Il est essentiel de </a:t>
            </a:r>
            <a:r>
              <a:rPr lang="fr-CA" altLang="en-US" sz="2000" b="1" dirty="0" smtClean="0"/>
              <a:t>valider</a:t>
            </a:r>
            <a:r>
              <a:rPr lang="fr-CA" altLang="en-US" sz="2000" dirty="0" smtClean="0"/>
              <a:t> les causes profondes par des données avant de mettre en œuvre une solution quelconque! </a:t>
            </a:r>
          </a:p>
          <a:p>
            <a:pPr eaLnBrk="1" hangingPunct="1">
              <a:defRPr/>
            </a:pPr>
            <a:r>
              <a:rPr lang="fr-CA" altLang="en-US" sz="2000" dirty="0" smtClean="0"/>
              <a:t>À ce stade, vous aurez cerné les véritables causes profondes qui, si elles sont éliminées, permettront d’aborder au moins une partie du problème</a:t>
            </a:r>
          </a:p>
          <a:p>
            <a:pPr eaLnBrk="1" hangingPunct="1">
              <a:defRPr/>
            </a:pPr>
            <a:r>
              <a:rPr lang="fr-CA" altLang="en-US" sz="2000" dirty="0" smtClean="0"/>
              <a:t>Vous avez peut-être également des solutions possibles en tête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fr-CA" altLang="en-US" sz="2000" dirty="0" smtClean="0"/>
          </a:p>
        </p:txBody>
      </p:sp>
      <p:sp>
        <p:nvSpPr>
          <p:cNvPr id="14131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B14975B-1899-4928-AAC6-6835DC4B5F30}" type="slidenum">
              <a:rPr lang="en-US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000" smtClean="0"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4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</a:pPr>
            <a:fld id="{152405F1-A601-4FA9-9B33-B6E334F6B000}" type="slidenum">
              <a:rPr lang="en-CA" altLang="en-US" sz="1000" smtClean="0">
                <a:ea typeface="Geneva"/>
              </a:rPr>
              <a:pPr eaLnBrk="1" hangingPunct="1">
                <a:spcBef>
                  <a:spcPct val="0"/>
                </a:spcBef>
                <a:buClrTx/>
                <a:buSzTx/>
              </a:pPr>
              <a:t>52</a:t>
            </a:fld>
            <a:endParaRPr lang="en-CA" altLang="en-US" sz="1000" smtClean="0">
              <a:ea typeface="Geneva"/>
            </a:endParaRPr>
          </a:p>
        </p:txBody>
      </p:sp>
      <p:sp>
        <p:nvSpPr>
          <p:cNvPr id="142339" name="Rectangle 5"/>
          <p:cNvSpPr txBox="1">
            <a:spLocks noGrp="1" noChangeArrowheads="1"/>
          </p:cNvSpPr>
          <p:nvPr/>
        </p:nvSpPr>
        <p:spPr bwMode="auto">
          <a:xfrm>
            <a:off x="67056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defTabSz="449263"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9263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F479E7CF-C87F-4B0C-B898-2251703E293D}" type="slidenum">
              <a:rPr lang="en-CA" altLang="en-US" sz="1000">
                <a:ea typeface="Geneva"/>
              </a:rPr>
              <a:pPr algn="r">
                <a:spcBef>
                  <a:spcPct val="0"/>
                </a:spcBef>
              </a:pPr>
              <a:t>52</a:t>
            </a:fld>
            <a:endParaRPr lang="en-CA" altLang="en-US" sz="1000">
              <a:ea typeface="Geneva"/>
            </a:endParaRPr>
          </a:p>
        </p:txBody>
      </p:sp>
      <p:sp>
        <p:nvSpPr>
          <p:cNvPr id="142340" name="Slide Number Placeholder 3"/>
          <p:cNvSpPr txBox="1">
            <a:spLocks noGrp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49263" eaLnBrk="0" hangingPunct="0"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defRPr sz="3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49263" eaLnBrk="0" hangingPunct="0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defRPr sz="27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0"/>
              </a:spcBef>
            </a:pPr>
            <a:endParaRPr lang="en-CA" altLang="en-US" sz="1000">
              <a:ea typeface="Geneva"/>
            </a:endParaRPr>
          </a:p>
        </p:txBody>
      </p:sp>
      <p:pic>
        <p:nvPicPr>
          <p:cNvPr id="142341" name="Content Placeholder 4" descr="questions.jp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3068638"/>
            <a:ext cx="1924050" cy="1804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 d’applications logicielle 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 smtClean="0"/>
              <a:t>Produits</a:t>
            </a:r>
          </a:p>
          <a:p>
            <a:pPr lvl="1"/>
            <a:r>
              <a:rPr lang="fr-CA" dirty="0" smtClean="0"/>
              <a:t>Cas d’utilisation</a:t>
            </a:r>
          </a:p>
          <a:p>
            <a:pPr lvl="1"/>
            <a:r>
              <a:rPr lang="fr-CA" dirty="0" smtClean="0"/>
              <a:t>Diagramme de séquence chronologique</a:t>
            </a:r>
          </a:p>
          <a:p>
            <a:pPr lvl="1"/>
            <a:r>
              <a:rPr lang="fr-CA" dirty="0" smtClean="0"/>
              <a:t>Manuel de formation</a:t>
            </a:r>
          </a:p>
          <a:p>
            <a:pPr lvl="1"/>
            <a:r>
              <a:rPr lang="fr-CA" dirty="0" smtClean="0"/>
              <a:t>Scripts d’essai</a:t>
            </a:r>
          </a:p>
          <a:p>
            <a:pPr lvl="1"/>
            <a:r>
              <a:rPr lang="fr-CA" dirty="0" smtClean="0"/>
              <a:t>Diagramme UML</a:t>
            </a:r>
          </a:p>
          <a:p>
            <a:pPr lvl="1"/>
            <a:r>
              <a:rPr lang="fr-CA" dirty="0" smtClean="0"/>
              <a:t>Application</a:t>
            </a:r>
          </a:p>
          <a:p>
            <a:pPr lvl="1"/>
            <a:r>
              <a:rPr lang="fr-CA" dirty="0" smtClean="0"/>
              <a:t>Documentation de projet</a:t>
            </a:r>
          </a:p>
          <a:p>
            <a:pPr lvl="1"/>
            <a:r>
              <a:rPr lang="fr-CA" dirty="0" smtClean="0"/>
              <a:t>Architecture d’application</a:t>
            </a:r>
          </a:p>
          <a:p>
            <a:pPr lvl="1"/>
            <a:r>
              <a:rPr lang="fr-CA" dirty="0" smtClean="0"/>
              <a:t>Diagramme des relations entre les entités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dirty="0" smtClean="0"/>
              <a:t>Clients</a:t>
            </a:r>
          </a:p>
          <a:p>
            <a:pPr lvl="1"/>
            <a:r>
              <a:rPr lang="fr-CA" dirty="0" smtClean="0"/>
              <a:t>Haute direction</a:t>
            </a:r>
          </a:p>
          <a:p>
            <a:pPr lvl="1"/>
            <a:r>
              <a:rPr lang="fr-CA" dirty="0" smtClean="0"/>
              <a:t>Population canadienne</a:t>
            </a:r>
          </a:p>
          <a:p>
            <a:pPr lvl="1"/>
            <a:r>
              <a:rPr lang="fr-CA" dirty="0" smtClean="0"/>
              <a:t>Utilisateurs des applications</a:t>
            </a:r>
          </a:p>
          <a:p>
            <a:pPr lvl="1"/>
            <a:r>
              <a:rPr lang="fr-CA" dirty="0" smtClean="0"/>
              <a:t>Services partagés Canada</a:t>
            </a:r>
          </a:p>
          <a:p>
            <a:pPr lvl="1"/>
            <a:r>
              <a:rPr lang="fr-CA" dirty="0" smtClean="0"/>
              <a:t>Organisation du dirigeant principal de l’information</a:t>
            </a:r>
          </a:p>
          <a:p>
            <a:pPr lvl="1"/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94226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229600" cy="3962400"/>
          </a:xfrm>
        </p:spPr>
        <p:txBody>
          <a:bodyPr/>
          <a:lstStyle/>
          <a:p>
            <a:pPr eaLnBrk="1" hangingPunct="1"/>
            <a:r>
              <a:rPr lang="fr-CA" altLang="en-US" smtClean="0"/>
              <a:t>Pour définir quelles tâches sont à valeur ajoutée et lesquelles sont sans valeur ajoutée, vous devez d’abord déterminer qui est (sont) votre (vos) « client(s) »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123ED2D-D79D-455F-95F2-310F43305342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altLang="en-US" sz="3600" smtClean="0"/>
              <a:t>Pourquoi l’utilisateur final est-il si important?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L</a:t>
            </a:r>
            <a:r>
              <a:rPr lang="fr-CA" altLang="en-US" sz="2800" smtClean="0"/>
              <a:t>e fait de considérer votre processus dans l’optique de l’utilisateur final vous permet de constater plus facilement :</a:t>
            </a:r>
          </a:p>
          <a:p>
            <a:pPr marL="628650" lvl="1" indent="-269875" eaLnBrk="1" hangingPunct="1">
              <a:buFont typeface="Arial" pitchFamily="34" charset="0"/>
              <a:buChar char="•"/>
            </a:pPr>
            <a:r>
              <a:rPr lang="fr-CA" altLang="en-US" smtClean="0"/>
              <a:t>La valeur </a:t>
            </a:r>
          </a:p>
          <a:p>
            <a:pPr marL="628650" lvl="1" indent="-269875" eaLnBrk="1" hangingPunct="1">
              <a:buFont typeface="Arial" pitchFamily="34" charset="0"/>
              <a:buChar char="•"/>
            </a:pPr>
            <a:r>
              <a:rPr lang="fr-CA" altLang="en-US" smtClean="0"/>
              <a:t>Les interruptions du flux de travail</a:t>
            </a:r>
            <a:endParaRPr lang="en-US" alt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3D16BB7-C5AE-4B74-9175-562ECBD3D096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altLang="en-US" sz="3200" smtClean="0"/>
              <a:t>Questions permettant de définir le client/utilisateur final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Verdana" pitchFamily="34" charset="0"/>
              <a:buAutoNum type="arabicPeriod"/>
            </a:pPr>
            <a:r>
              <a:rPr lang="fr-CA" altLang="en-US" sz="2800" smtClean="0"/>
              <a:t>Quels </a:t>
            </a:r>
            <a:r>
              <a:rPr lang="fr-CA" altLang="en-US" sz="2800" b="1" smtClean="0"/>
              <a:t>extrants spécifiques</a:t>
            </a:r>
            <a:r>
              <a:rPr lang="fr-CA" altLang="en-US" sz="2800" smtClean="0"/>
              <a:t> votre processus produit-il?</a:t>
            </a:r>
          </a:p>
          <a:p>
            <a:pPr marL="514350" indent="-514350" eaLnBrk="1" hangingPunct="1">
              <a:buFont typeface="Verdana" pitchFamily="34" charset="0"/>
              <a:buAutoNum type="arabicPeriod"/>
            </a:pPr>
            <a:r>
              <a:rPr lang="fr-CA" altLang="en-US" sz="2800" smtClean="0"/>
              <a:t>Qui sont les </a:t>
            </a:r>
            <a:r>
              <a:rPr lang="fr-CA" altLang="en-US" sz="2800" b="1" smtClean="0"/>
              <a:t>principaux utilisateurs</a:t>
            </a:r>
            <a:r>
              <a:rPr lang="fr-CA" altLang="en-US" sz="2800" smtClean="0"/>
              <a:t> de ces extrants?</a:t>
            </a:r>
          </a:p>
          <a:p>
            <a:pPr marL="514350" indent="-514350" eaLnBrk="1" hangingPunct="1">
              <a:buFont typeface="Verdana" pitchFamily="34" charset="0"/>
              <a:buAutoNum type="arabicPeriod"/>
            </a:pPr>
            <a:endParaRPr lang="fr-CA" altLang="en-US" sz="2800" smtClean="0"/>
          </a:p>
          <a:p>
            <a:pPr marL="514350" indent="-514350" eaLnBrk="1" hangingPunct="1"/>
            <a:r>
              <a:rPr lang="fr-CA" altLang="en-US" sz="2800" smtClean="0"/>
              <a:t>Ces personnes sont les clients/utilisateurs finaux de votre processus</a:t>
            </a:r>
          </a:p>
          <a:p>
            <a:pPr marL="514350" indent="-514350" eaLnBrk="1" hangingPunct="1">
              <a:buFont typeface="Verdana" pitchFamily="34" charset="0"/>
              <a:buAutoNum type="arabicPeriod"/>
            </a:pPr>
            <a:endParaRPr lang="fr-CA" altLang="en-US" sz="2800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63A6B0"/>
              </a:buClr>
              <a:buFont typeface="Wingdings" pitchFamily="2" charset="2"/>
              <a:buChar char="§"/>
              <a:defRPr sz="3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35"/>
              </a:buClr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7D19E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A567F1C-5C8F-48FC-81EA-4C7CBF567F81}" type="slidenum">
              <a:rPr lang="en-US" altLang="en-US" sz="1400" smtClean="0">
                <a:solidFill>
                  <a:srgbClr val="7C6A55"/>
                </a:solidFill>
                <a:latin typeface="Verdana" pitchFamily="34" charset="0"/>
                <a:ea typeface="Geneva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rgbClr val="7C6A55"/>
              </a:solidFill>
              <a:ea typeface="Gene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theme1.xml><?xml version="1.0" encoding="utf-8"?>
<a:theme xmlns:a="http://schemas.openxmlformats.org/drawingml/2006/main" name="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PowerPoint Deck">
  <a:themeElements>
    <a:clrScheme name="PowerPoint Dec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ec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PowerPoint De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ec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ec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Powerpoint Presentation">
  <a:themeElements>
    <a:clrScheme name="Powerpoint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Powerpoint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Debrief VSM IAD Central RegionDRAFT  June 12 2013</Template>
  <TotalTime>2221</TotalTime>
  <Words>2189</Words>
  <Application>Microsoft Office PowerPoint</Application>
  <PresentationFormat>On-screen Show (4:3)</PresentationFormat>
  <Paragraphs>598</Paragraphs>
  <Slides>52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74" baseType="lpstr">
      <vt:lpstr>Arial</vt:lpstr>
      <vt:lpstr>Geneva</vt:lpstr>
      <vt:lpstr>MS PGothic</vt:lpstr>
      <vt:lpstr>Wingdings</vt:lpstr>
      <vt:lpstr>Calibri</vt:lpstr>
      <vt:lpstr>Times New Roman</vt:lpstr>
      <vt:lpstr>Verdana</vt:lpstr>
      <vt:lpstr>Bradley Hand ITC</vt:lpstr>
      <vt:lpstr>Arial Black</vt:lpstr>
      <vt:lpstr>Arial Narrow</vt:lpstr>
      <vt:lpstr>ヒラギノ角ゴ Pro W3</vt:lpstr>
      <vt:lpstr>Aharoni</vt:lpstr>
      <vt:lpstr>Powerpoint Presentation</vt:lpstr>
      <vt:lpstr>1_Powerpoint Presentation</vt:lpstr>
      <vt:lpstr>Office Theme</vt:lpstr>
      <vt:lpstr>2_Powerpoint Presentation</vt:lpstr>
      <vt:lpstr>3_Powerpoint Presentation</vt:lpstr>
      <vt:lpstr>4_Powerpoint Presentation</vt:lpstr>
      <vt:lpstr>1_PowerPoint Deck</vt:lpstr>
      <vt:lpstr>5_Powerpoint Presentation</vt:lpstr>
      <vt:lpstr>Microsoft Excel Chart</vt:lpstr>
      <vt:lpstr>Microsoft Excel 97-2003 Worksheet</vt:lpstr>
      <vt:lpstr>4. analyser</vt:lpstr>
      <vt:lpstr>PowerPoint Presentation</vt:lpstr>
      <vt:lpstr>REPÉRER LES TROIS GRANDES CATÉGORIES DE GASPILLAGE</vt:lpstr>
      <vt:lpstr>La spirale descendante</vt:lpstr>
      <vt:lpstr>ANALYSE DES BESOINS DU CLIENT</vt:lpstr>
      <vt:lpstr>Exemple d’applications logicielle </vt:lpstr>
      <vt:lpstr>PowerPoint Presentation</vt:lpstr>
      <vt:lpstr>Pourquoi l’utilisateur final est-il si important?</vt:lpstr>
      <vt:lpstr>Questions permettant de définir le client/utilisateur final</vt:lpstr>
      <vt:lpstr>Qu’en est-il des autres intervenants?</vt:lpstr>
      <vt:lpstr>Étape 2 : Établissement de priorités – remplir le diagramme et discuter</vt:lpstr>
      <vt:lpstr>PowerPoint Presentation</vt:lpstr>
      <vt:lpstr>Définir la valeur du processus actuel</vt:lpstr>
      <vt:lpstr>ÉVALUATION DE LA VALEUR AJOUTÉE</vt:lpstr>
      <vt:lpstr>Définitions</vt:lpstr>
      <vt:lpstr>Sans valeur ajoutée deux types</vt:lpstr>
      <vt:lpstr>Huit activités sans valeur ajoutée / interruptions du flux de travail</vt:lpstr>
      <vt:lpstr>Pour chaque étape du schéma, précisez si elle est à VA, VAC ou à VAN</vt:lpstr>
      <vt:lpstr>INTERPRÉTATION DES DONNÉES</vt:lpstr>
      <vt:lpstr>Temps TAKT </vt:lpstr>
      <vt:lpstr>Temps TAKT – Formule</vt:lpstr>
      <vt:lpstr>Goulots d’étranglement</vt:lpstr>
      <vt:lpstr>Trouver les goulots</vt:lpstr>
      <vt:lpstr>Répartition de la charge de travail</vt:lpstr>
      <vt:lpstr>Calculer le temps TAKT </vt:lpstr>
      <vt:lpstr>LOTS C. FLUX D’UN DOSSIER UNIQUE</vt:lpstr>
      <vt:lpstr>Lots volumineux (lot et file d’attente)</vt:lpstr>
      <vt:lpstr>Évaluer l’impact des lots</vt:lpstr>
      <vt:lpstr>LE « POUSSER-TIRER »</vt:lpstr>
      <vt:lpstr>Le « pousser-tirer » (dans la fabrication)</vt:lpstr>
      <vt:lpstr>Le « pousser-tirer » (dans les services)</vt:lpstr>
      <vt:lpstr>Kanban</vt:lpstr>
      <vt:lpstr>AMÉNAGEMENT PHYSIQUE</vt:lpstr>
      <vt:lpstr>L’aménagement influe sur le flux</vt:lpstr>
      <vt:lpstr>Exemple de plan d’étage</vt:lpstr>
      <vt:lpstr>Exemple de plan d’étage  (optimisé)</vt:lpstr>
      <vt:lpstr>Quels problèmes d’aménagement avons-nous observés? </vt:lpstr>
      <vt:lpstr>ANALYSE DES DONNÉES</vt:lpstr>
      <vt:lpstr>Analyser la feuille de données</vt:lpstr>
      <vt:lpstr>Analyser la feuille de données</vt:lpstr>
      <vt:lpstr>INTERPRÉTATION DES DONNÉES</vt:lpstr>
      <vt:lpstr>Demandes de corrections</vt:lpstr>
      <vt:lpstr>PowerPoint Presentation</vt:lpstr>
      <vt:lpstr>PowerPoint Presentation</vt:lpstr>
      <vt:lpstr>Remplir la feuille de repérage des capacités</vt:lpstr>
      <vt:lpstr>ANALYSE DES CAUSES PROFONDES</vt:lpstr>
      <vt:lpstr>Cinq « pourquoi »</vt:lpstr>
      <vt:lpstr>PowerPoint Presentation</vt:lpstr>
      <vt:lpstr>Diagramme d’Ishikawa</vt:lpstr>
      <vt:lpstr>Dessiner un diagramme en arêtes de poisson pour le processus du MA</vt:lpstr>
      <vt:lpstr>ANALYSER Ce que nous savons jusqu’ici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Mark Jarvis</cp:lastModifiedBy>
  <cp:revision>259</cp:revision>
  <cp:lastPrinted>2014-04-02T15:16:01Z</cp:lastPrinted>
  <dcterms:created xsi:type="dcterms:W3CDTF">2014-02-11T12:37:14Z</dcterms:created>
  <dcterms:modified xsi:type="dcterms:W3CDTF">2015-08-14T14:48:14Z</dcterms:modified>
</cp:coreProperties>
</file>